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Lst>
  <p:sldIdLst>
    <p:sldId id="258" r:id="rId2"/>
    <p:sldId id="257" r:id="rId3"/>
    <p:sldId id="298" r:id="rId4"/>
    <p:sldId id="326" r:id="rId5"/>
    <p:sldId id="320" r:id="rId6"/>
    <p:sldId id="327" r:id="rId7"/>
    <p:sldId id="321" r:id="rId8"/>
    <p:sldId id="328" r:id="rId9"/>
    <p:sldId id="300" r:id="rId10"/>
    <p:sldId id="260" r:id="rId11"/>
    <p:sldId id="301" r:id="rId12"/>
    <p:sldId id="302" r:id="rId13"/>
    <p:sldId id="303" r:id="rId14"/>
    <p:sldId id="304" r:id="rId15"/>
    <p:sldId id="305" r:id="rId16"/>
    <p:sldId id="306" r:id="rId17"/>
    <p:sldId id="307" r:id="rId18"/>
    <p:sldId id="308" r:id="rId19"/>
    <p:sldId id="310" r:id="rId20"/>
    <p:sldId id="311" r:id="rId21"/>
    <p:sldId id="312" r:id="rId22"/>
    <p:sldId id="313" r:id="rId23"/>
    <p:sldId id="309" r:id="rId24"/>
    <p:sldId id="314" r:id="rId25"/>
    <p:sldId id="315" r:id="rId26"/>
    <p:sldId id="316" r:id="rId27"/>
    <p:sldId id="317" r:id="rId28"/>
    <p:sldId id="318" r:id="rId29"/>
    <p:sldId id="319" r:id="rId30"/>
    <p:sldId id="269" r:id="rId31"/>
    <p:sldId id="267" r:id="rId32"/>
    <p:sldId id="322" r:id="rId33"/>
    <p:sldId id="323" r:id="rId34"/>
    <p:sldId id="324" r:id="rId35"/>
    <p:sldId id="341" r:id="rId36"/>
    <p:sldId id="295" r:id="rId37"/>
    <p:sldId id="333" r:id="rId38"/>
    <p:sldId id="274" r:id="rId39"/>
    <p:sldId id="275" r:id="rId40"/>
    <p:sldId id="276" r:id="rId41"/>
    <p:sldId id="292" r:id="rId42"/>
    <p:sldId id="325" r:id="rId43"/>
    <p:sldId id="277" r:id="rId44"/>
    <p:sldId id="334" r:id="rId45"/>
    <p:sldId id="278" r:id="rId46"/>
    <p:sldId id="337" r:id="rId47"/>
    <p:sldId id="279" r:id="rId48"/>
    <p:sldId id="336" r:id="rId49"/>
    <p:sldId id="281" r:id="rId50"/>
    <p:sldId id="282" r:id="rId51"/>
    <p:sldId id="339" r:id="rId52"/>
    <p:sldId id="283" r:id="rId53"/>
    <p:sldId id="284" r:id="rId54"/>
    <p:sldId id="335" r:id="rId55"/>
    <p:sldId id="288" r:id="rId56"/>
    <p:sldId id="285" r:id="rId57"/>
    <p:sldId id="338" r:id="rId58"/>
    <p:sldId id="286" r:id="rId59"/>
    <p:sldId id="331" r:id="rId60"/>
    <p:sldId id="329" r:id="rId61"/>
    <p:sldId id="330" r:id="rId62"/>
    <p:sldId id="332" r:id="rId63"/>
    <p:sldId id="340" r:id="rId64"/>
    <p:sldId id="342" r:id="rId65"/>
    <p:sldId id="343" r:id="rId66"/>
    <p:sldId id="344" r:id="rId67"/>
    <p:sldId id="345" r:id="rId68"/>
    <p:sldId id="346" r:id="rId69"/>
    <p:sldId id="289" r:id="rId70"/>
    <p:sldId id="290" r:id="rId71"/>
    <p:sldId id="291" r:id="rId72"/>
    <p:sldId id="296" r:id="rId73"/>
    <p:sldId id="297" r:id="rId74"/>
    <p:sldId id="287"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72" autoAdjust="0"/>
    <p:restoredTop sz="94660"/>
  </p:normalViewPr>
  <p:slideViewPr>
    <p:cSldViewPr snapToGrid="0">
      <p:cViewPr varScale="1">
        <p:scale>
          <a:sx n="89" d="100"/>
          <a:sy n="89" d="100"/>
        </p:scale>
        <p:origin x="7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6662E-FAF4-44BC-88B5-85A7CBFB6D30}" type="datetime1">
              <a:rPr lang="en-US" smtClean="0"/>
              <a:pPr/>
              <a:t>2/21/2024</a:t>
            </a:fld>
            <a:endParaRPr lang="en-US" dirty="0"/>
          </a:p>
        </p:txBody>
      </p:sp>
      <p:sp>
        <p:nvSpPr>
          <p:cNvPr id="5" name="Footer Placeholder 4"/>
          <p:cNvSpPr>
            <a:spLocks noGrp="1"/>
          </p:cNvSpPr>
          <p:nvPr>
            <p:ph type="ftr" sz="quarter" idx="11"/>
          </p:nvPr>
        </p:nvSpPr>
        <p:spPr/>
        <p:txBody>
          <a:bodyPr/>
          <a:lstStyle/>
          <a:p>
            <a:endParaRPr lang="en-US">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3215244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E0CF6C-748E-4B7A-BC8B-3011EF78ED13}" type="datetime1">
              <a:rPr lang="en-US" smtClean="0"/>
              <a:pPr/>
              <a:t>2/21/2024</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5268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E0CF6C-748E-4B7A-BC8B-3011EF78ED13}" type="datetime1">
              <a:rPr lang="en-US" smtClean="0"/>
              <a:pPr/>
              <a:t>2/21/2024</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47669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E0CF6C-748E-4B7A-BC8B-3011EF78ED13}" type="datetime1">
              <a:rPr lang="en-US" smtClean="0"/>
              <a:pPr/>
              <a:t>2/21/2024</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01267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E0CF6C-748E-4B7A-BC8B-3011EF78ED13}" type="datetime1">
              <a:rPr lang="en-US" smtClean="0"/>
              <a:pPr/>
              <a:t>2/21/2024</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3891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E0CF6C-748E-4B7A-BC8B-3011EF78ED13}" type="datetime1">
              <a:rPr lang="en-US" smtClean="0"/>
              <a:pPr/>
              <a:t>2/21/2024</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069415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5998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A6868-2568-4CC9-B302-F37117B01A6E}" type="datetime1">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94041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2/21/2024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10399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2398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2363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852172-E6C9-4B6C-929A-A9DE3837BBF1}" type="datetime1">
              <a:rPr lang="en-US" smtClean="0"/>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8009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76536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07977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0DB7ABA-0172-4F9C-889D-567164F66BCD}" type="datetime1">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304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31023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E0CF6C-748E-4B7A-BC8B-3011EF78ED13}" type="datetime1">
              <a:rPr lang="en-US" smtClean="0"/>
              <a:pPr/>
              <a:t>2/21/2024</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schemeClr val="tx1">
                  <a:alpha val="60000"/>
                </a:scheme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814236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sv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sv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sv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82.jp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6370C3-06EB-D15F-5339-B753A53A1472}"/>
              </a:ext>
            </a:extLst>
          </p:cNvPr>
          <p:cNvSpPr>
            <a:spLocks noGrp="1"/>
          </p:cNvSpPr>
          <p:nvPr>
            <p:ph type="ctrTitle"/>
          </p:nvPr>
        </p:nvSpPr>
        <p:spPr>
          <a:xfrm>
            <a:off x="455651" y="190317"/>
            <a:ext cx="7488298" cy="2635804"/>
          </a:xfrm>
        </p:spPr>
        <p:txBody>
          <a:bodyPr anchor="b">
            <a:normAutofit/>
          </a:bodyPr>
          <a:lstStyle/>
          <a:p>
            <a:pPr algn="ctr"/>
            <a:r>
              <a:rPr lang="en-CA" sz="5400" b="1" dirty="0">
                <a:solidFill>
                  <a:srgbClr val="FFFFFF"/>
                </a:solidFill>
              </a:rPr>
              <a:t>THE BEVERLY HEIGHTS COMMUNITY LEAGUE PROUDLY PRESENTS</a:t>
            </a:r>
            <a:endParaRPr lang="en-CA" sz="4500" b="1" dirty="0">
              <a:solidFill>
                <a:srgbClr val="FFFFFF"/>
              </a:solidFill>
              <a:latin typeface="Vivaldi" panose="03020602050506090804" pitchFamily="66" charset="0"/>
            </a:endParaRPr>
          </a:p>
        </p:txBody>
      </p:sp>
      <p:sp>
        <p:nvSpPr>
          <p:cNvPr id="5" name="Title 1">
            <a:extLst>
              <a:ext uri="{FF2B5EF4-FFF2-40B4-BE49-F238E27FC236}">
                <a16:creationId xmlns:a16="http://schemas.microsoft.com/office/drawing/2014/main" id="{04408652-A09D-E736-5678-B4813F8BAFAB}"/>
              </a:ext>
            </a:extLst>
          </p:cNvPr>
          <p:cNvSpPr txBox="1">
            <a:spLocks/>
          </p:cNvSpPr>
          <p:nvPr/>
        </p:nvSpPr>
        <p:spPr>
          <a:xfrm>
            <a:off x="455651" y="2999447"/>
            <a:ext cx="7187126" cy="1491047"/>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100000"/>
              </a:lnSpc>
              <a:spcBef>
                <a:spcPct val="0"/>
              </a:spcBef>
              <a:buNone/>
              <a:defRPr sz="4400" b="0" kern="1200">
                <a:solidFill>
                  <a:schemeClr val="tx1"/>
                </a:solidFill>
                <a:latin typeface="+mj-lt"/>
                <a:ea typeface="+mj-ea"/>
                <a:cs typeface="+mj-cs"/>
              </a:defRPr>
            </a:lvl1pPr>
          </a:lstStyle>
          <a:p>
            <a:r>
              <a:rPr lang="en-CA" sz="10300" b="1" dirty="0">
                <a:solidFill>
                  <a:schemeClr val="accent1">
                    <a:lumMod val="75000"/>
                  </a:schemeClr>
                </a:solidFill>
              </a:rPr>
              <a:t>The 53</a:t>
            </a:r>
            <a:r>
              <a:rPr lang="en-CA" sz="10300" b="1" baseline="30000" dirty="0">
                <a:solidFill>
                  <a:schemeClr val="accent1">
                    <a:lumMod val="75000"/>
                  </a:schemeClr>
                </a:solidFill>
              </a:rPr>
              <a:t>rd</a:t>
            </a:r>
            <a:r>
              <a:rPr lang="en-CA" sz="10300" b="1" dirty="0">
                <a:solidFill>
                  <a:schemeClr val="accent1">
                    <a:lumMod val="75000"/>
                  </a:schemeClr>
                </a:solidFill>
              </a:rPr>
              <a:t> Annual </a:t>
            </a:r>
            <a:br>
              <a:rPr lang="en-CA" sz="6000" b="1" dirty="0">
                <a:solidFill>
                  <a:srgbClr val="FFFFFF"/>
                </a:solidFill>
              </a:rPr>
            </a:br>
            <a:endParaRPr lang="en-CA" sz="4500" b="1" dirty="0">
              <a:solidFill>
                <a:srgbClr val="FFFFFF"/>
              </a:solidFill>
              <a:latin typeface="Vivaldi" panose="03020602050506090804" pitchFamily="66" charset="0"/>
            </a:endParaRPr>
          </a:p>
        </p:txBody>
      </p:sp>
      <p:sp>
        <p:nvSpPr>
          <p:cNvPr id="6" name="Title 1">
            <a:extLst>
              <a:ext uri="{FF2B5EF4-FFF2-40B4-BE49-F238E27FC236}">
                <a16:creationId xmlns:a16="http://schemas.microsoft.com/office/drawing/2014/main" id="{1ABB8D82-E1D7-D978-1768-4D665583B955}"/>
              </a:ext>
            </a:extLst>
          </p:cNvPr>
          <p:cNvSpPr txBox="1">
            <a:spLocks/>
          </p:cNvSpPr>
          <p:nvPr/>
        </p:nvSpPr>
        <p:spPr>
          <a:xfrm>
            <a:off x="455651" y="4139921"/>
            <a:ext cx="6491235" cy="2718079"/>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100000"/>
              </a:lnSpc>
              <a:spcBef>
                <a:spcPct val="0"/>
              </a:spcBef>
              <a:buNone/>
              <a:defRPr sz="4400" b="0" kern="1200">
                <a:solidFill>
                  <a:schemeClr val="tx1"/>
                </a:solidFill>
                <a:latin typeface="+mj-lt"/>
                <a:ea typeface="+mj-ea"/>
                <a:cs typeface="+mj-cs"/>
              </a:defRPr>
            </a:lvl1pPr>
          </a:lstStyle>
          <a:p>
            <a:r>
              <a:rPr lang="en-CA" sz="11000" b="1" dirty="0">
                <a:solidFill>
                  <a:srgbClr val="FFFFFF"/>
                </a:solidFill>
                <a:latin typeface="Vivaldi" panose="03020602050506090804" pitchFamily="66" charset="0"/>
              </a:rPr>
              <a:t>Variety Show</a:t>
            </a:r>
          </a:p>
        </p:txBody>
      </p:sp>
    </p:spTree>
    <p:extLst>
      <p:ext uri="{BB962C8B-B14F-4D97-AF65-F5344CB8AC3E}">
        <p14:creationId xmlns:p14="http://schemas.microsoft.com/office/powerpoint/2010/main" val="2926555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 calcmode="lin" valueType="num">
                                      <p:cBhvr>
                                        <p:cTn id="9" dur="3000" fill="hold"/>
                                        <p:tgtEl>
                                          <p:spTgt spid="4"/>
                                        </p:tgtEl>
                                        <p:attrNameLst>
                                          <p:attrName>style.rotation</p:attrName>
                                        </p:attrNameLst>
                                      </p:cBhvr>
                                      <p:tavLst>
                                        <p:tav tm="0">
                                          <p:val>
                                            <p:fltVal val="90"/>
                                          </p:val>
                                        </p:tav>
                                        <p:tav tm="100000">
                                          <p:val>
                                            <p:fltVal val="0"/>
                                          </p:val>
                                        </p:tav>
                                      </p:tavLst>
                                    </p:anim>
                                    <p:animEffect transition="in" filter="fade">
                                      <p:cBhvr>
                                        <p:cTn id="10" dur="3000"/>
                                        <p:tgtEl>
                                          <p:spTgt spid="4"/>
                                        </p:tgtEl>
                                      </p:cBhvr>
                                    </p:animEffect>
                                  </p:childTnLst>
                                </p:cTn>
                              </p:par>
                            </p:childTnLst>
                          </p:cTn>
                        </p:par>
                        <p:par>
                          <p:cTn id="11" fill="hold">
                            <p:stCondLst>
                              <p:cond delay="3000"/>
                            </p:stCondLst>
                            <p:childTnLst>
                              <p:par>
                                <p:cTn id="12" presetID="31" presetClass="entr" presetSubtype="0" fill="hold" grpId="0" nodeType="afterEffect">
                                  <p:stCondLst>
                                    <p:cond delay="2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4000" fill="hold"/>
                                        <p:tgtEl>
                                          <p:spTgt spid="5"/>
                                        </p:tgtEl>
                                        <p:attrNameLst>
                                          <p:attrName>ppt_w</p:attrName>
                                        </p:attrNameLst>
                                      </p:cBhvr>
                                      <p:tavLst>
                                        <p:tav tm="0">
                                          <p:val>
                                            <p:fltVal val="0"/>
                                          </p:val>
                                        </p:tav>
                                        <p:tav tm="100000">
                                          <p:val>
                                            <p:strVal val="#ppt_w"/>
                                          </p:val>
                                        </p:tav>
                                      </p:tavLst>
                                    </p:anim>
                                    <p:anim calcmode="lin" valueType="num">
                                      <p:cBhvr>
                                        <p:cTn id="15" dur="4000" fill="hold"/>
                                        <p:tgtEl>
                                          <p:spTgt spid="5"/>
                                        </p:tgtEl>
                                        <p:attrNameLst>
                                          <p:attrName>ppt_h</p:attrName>
                                        </p:attrNameLst>
                                      </p:cBhvr>
                                      <p:tavLst>
                                        <p:tav tm="0">
                                          <p:val>
                                            <p:fltVal val="0"/>
                                          </p:val>
                                        </p:tav>
                                        <p:tav tm="100000">
                                          <p:val>
                                            <p:strVal val="#ppt_h"/>
                                          </p:val>
                                        </p:tav>
                                      </p:tavLst>
                                    </p:anim>
                                    <p:anim calcmode="lin" valueType="num">
                                      <p:cBhvr>
                                        <p:cTn id="16" dur="4000" fill="hold"/>
                                        <p:tgtEl>
                                          <p:spTgt spid="5"/>
                                        </p:tgtEl>
                                        <p:attrNameLst>
                                          <p:attrName>style.rotation</p:attrName>
                                        </p:attrNameLst>
                                      </p:cBhvr>
                                      <p:tavLst>
                                        <p:tav tm="0">
                                          <p:val>
                                            <p:fltVal val="90"/>
                                          </p:val>
                                        </p:tav>
                                        <p:tav tm="100000">
                                          <p:val>
                                            <p:fltVal val="0"/>
                                          </p:val>
                                        </p:tav>
                                      </p:tavLst>
                                    </p:anim>
                                    <p:animEffect transition="in" filter="fade">
                                      <p:cBhvr>
                                        <p:cTn id="17" dur="4000"/>
                                        <p:tgtEl>
                                          <p:spTgt spid="5"/>
                                        </p:tgtEl>
                                      </p:cBhvr>
                                    </p:animEffect>
                                  </p:childTnLst>
                                </p:cTn>
                              </p:par>
                            </p:childTnLst>
                          </p:cTn>
                        </p:par>
                        <p:par>
                          <p:cTn id="18" fill="hold">
                            <p:stCondLst>
                              <p:cond delay="9500"/>
                            </p:stCondLst>
                            <p:childTnLst>
                              <p:par>
                                <p:cTn id="19" presetID="35"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style.rotation</p:attrName>
                                        </p:attrNameLst>
                                      </p:cBhvr>
                                      <p:tavLst>
                                        <p:tav tm="0">
                                          <p:val>
                                            <p:fltVal val="720"/>
                                          </p:val>
                                        </p:tav>
                                        <p:tav tm="100000">
                                          <p:val>
                                            <p:fltVal val="0"/>
                                          </p:val>
                                        </p:tav>
                                      </p:tavLst>
                                    </p:anim>
                                    <p:anim calcmode="lin" valueType="num">
                                      <p:cBhvr>
                                        <p:cTn id="23" dur="2000" fill="hold"/>
                                        <p:tgtEl>
                                          <p:spTgt spid="6"/>
                                        </p:tgtEl>
                                        <p:attrNameLst>
                                          <p:attrName>ppt_h</p:attrName>
                                        </p:attrNameLst>
                                      </p:cBhvr>
                                      <p:tavLst>
                                        <p:tav tm="0">
                                          <p:val>
                                            <p:fltVal val="0"/>
                                          </p:val>
                                        </p:tav>
                                        <p:tav tm="100000">
                                          <p:val>
                                            <p:strVal val="#ppt_h"/>
                                          </p:val>
                                        </p:tav>
                                      </p:tavLst>
                                    </p:anim>
                                    <p:anim calcmode="lin" valueType="num">
                                      <p:cBhvr>
                                        <p:cTn id="24"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“Miss Laura” </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726323" cy="5009237"/>
          </a:xfrm>
        </p:spPr>
        <p:txBody>
          <a:bodyPr>
            <a:normAutofit/>
          </a:bodyPr>
          <a:lstStyle/>
          <a:p>
            <a:pPr>
              <a:buClr>
                <a:schemeClr val="accent1">
                  <a:lumMod val="50000"/>
                </a:schemeClr>
              </a:buClr>
            </a:pPr>
            <a:r>
              <a:rPr lang="en-US" sz="2800" b="1" dirty="0"/>
              <a:t>Miss Laura started her BHVS career in 2007!</a:t>
            </a:r>
          </a:p>
          <a:p>
            <a:pPr>
              <a:buClr>
                <a:schemeClr val="accent1">
                  <a:lumMod val="50000"/>
                </a:schemeClr>
              </a:buClr>
            </a:pPr>
            <a:r>
              <a:rPr lang="en-US" sz="2800" b="1" dirty="0"/>
              <a:t>Her background in the art of Burlesque has fanned her natural talents for making people smile and laugh.</a:t>
            </a:r>
          </a:p>
          <a:p>
            <a:pPr>
              <a:buClr>
                <a:schemeClr val="accent1">
                  <a:lumMod val="50000"/>
                </a:schemeClr>
              </a:buClr>
            </a:pPr>
            <a:r>
              <a:rPr lang="en-US" sz="2800" b="1" dirty="0"/>
              <a:t>Miss Laura loves being a grandmother to her two wonderful grandsons.</a:t>
            </a:r>
          </a:p>
        </p:txBody>
      </p:sp>
      <p:pic>
        <p:nvPicPr>
          <p:cNvPr id="6" name="Picture 5">
            <a:extLst>
              <a:ext uri="{FF2B5EF4-FFF2-40B4-BE49-F238E27FC236}">
                <a16:creationId xmlns:a16="http://schemas.microsoft.com/office/drawing/2014/main" id="{CF8EF384-F2AA-5435-2ADD-5B3047BF1B0F}"/>
              </a:ext>
            </a:extLst>
          </p:cNvPr>
          <p:cNvPicPr>
            <a:picLocks noChangeAspect="1"/>
          </p:cNvPicPr>
          <p:nvPr/>
        </p:nvPicPr>
        <p:blipFill rotWithShape="1">
          <a:blip r:embed="rId3">
            <a:extLst>
              <a:ext uri="{28A0092B-C50C-407E-A947-70E740481C1C}">
                <a14:useLocalDpi xmlns:a14="http://schemas.microsoft.com/office/drawing/2010/main" val="0"/>
              </a:ext>
            </a:extLst>
          </a:blip>
          <a:srcRect t="21878" r="49303" b="38380"/>
          <a:stretch/>
        </p:blipFill>
        <p:spPr>
          <a:xfrm>
            <a:off x="5416249" y="1371282"/>
            <a:ext cx="3241976" cy="4505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7993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Fae-Lynn </a:t>
            </a:r>
            <a:r>
              <a:rPr lang="en-US" sz="6000" dirty="0" err="1">
                <a:solidFill>
                  <a:schemeClr val="accent1">
                    <a:lumMod val="50000"/>
                  </a:schemeClr>
                </a:solidFill>
                <a:latin typeface="Amasis MT Pro Black" panose="02040A04050005020304" pitchFamily="18" charset="0"/>
              </a:rPr>
              <a:t>Bochanesky</a:t>
            </a:r>
            <a:endParaRPr lang="en-US" sz="6000" dirty="0">
              <a:solidFill>
                <a:schemeClr val="accent1">
                  <a:lumMod val="50000"/>
                </a:schemeClr>
              </a:solidFill>
              <a:latin typeface="Amasis MT Pro Black" panose="02040A04050005020304" pitchFamily="18" charset="0"/>
            </a:endParaRP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3" y="1371281"/>
            <a:ext cx="4618870" cy="5009237"/>
          </a:xfrm>
        </p:spPr>
        <p:txBody>
          <a:bodyPr>
            <a:normAutofit/>
          </a:bodyPr>
          <a:lstStyle/>
          <a:p>
            <a:pPr>
              <a:buClr>
                <a:schemeClr val="accent1">
                  <a:lumMod val="50000"/>
                </a:schemeClr>
              </a:buClr>
            </a:pPr>
            <a:r>
              <a:rPr lang="en-US" sz="2800" b="1" dirty="0"/>
              <a:t>Fae-Lynn joins us for her first BHVS show and is already planning to come back next year – so much fun!</a:t>
            </a:r>
          </a:p>
          <a:p>
            <a:pPr>
              <a:buClr>
                <a:schemeClr val="accent1">
                  <a:lumMod val="50000"/>
                </a:schemeClr>
              </a:buClr>
            </a:pPr>
            <a:r>
              <a:rPr lang="en-US" sz="2800" b="1" dirty="0"/>
              <a:t>Fae-Lynn is a dedicated Domestic Engineer and has lived in the Beverly area 6 years and doesn’t plan on leaving!</a:t>
            </a:r>
          </a:p>
          <a:p>
            <a:pPr>
              <a:buClr>
                <a:schemeClr val="accent1">
                  <a:lumMod val="50000"/>
                </a:schemeClr>
              </a:buClr>
            </a:pPr>
            <a:endParaRPr lang="en-US" sz="2800" b="1" dirty="0"/>
          </a:p>
        </p:txBody>
      </p:sp>
      <p:pic>
        <p:nvPicPr>
          <p:cNvPr id="2" name="Picture 1">
            <a:extLst>
              <a:ext uri="{FF2B5EF4-FFF2-40B4-BE49-F238E27FC236}">
                <a16:creationId xmlns:a16="http://schemas.microsoft.com/office/drawing/2014/main" id="{598B68CE-A3FE-7D51-08DB-A8A9884C0CDC}"/>
              </a:ext>
            </a:extLst>
          </p:cNvPr>
          <p:cNvPicPr>
            <a:picLocks noChangeAspect="1"/>
          </p:cNvPicPr>
          <p:nvPr/>
        </p:nvPicPr>
        <p:blipFill>
          <a:blip r:embed="rId3">
            <a:extLst>
              <a:ext uri="{28A0092B-C50C-407E-A947-70E740481C1C}">
                <a14:useLocalDpi xmlns:a14="http://schemas.microsoft.com/office/drawing/2010/main" val="0"/>
              </a:ext>
            </a:extLst>
          </a:blip>
          <a:srcRect l="12500" r="12500"/>
          <a:stretch/>
        </p:blipFill>
        <p:spPr>
          <a:xfrm rot="5400000">
            <a:off x="4927003" y="1371282"/>
            <a:ext cx="3932683" cy="3932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94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Tristan Dee</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558157" cy="5009237"/>
          </a:xfrm>
        </p:spPr>
        <p:txBody>
          <a:bodyPr>
            <a:normAutofit/>
          </a:bodyPr>
          <a:lstStyle/>
          <a:p>
            <a:pPr>
              <a:buClr>
                <a:schemeClr val="accent1">
                  <a:lumMod val="50000"/>
                </a:schemeClr>
              </a:buClr>
            </a:pPr>
            <a:r>
              <a:rPr lang="en-US" sz="2800" b="1" dirty="0"/>
              <a:t>Tristan is performing in his second BHVS show!</a:t>
            </a:r>
          </a:p>
          <a:p>
            <a:pPr>
              <a:buClr>
                <a:schemeClr val="accent1">
                  <a:lumMod val="50000"/>
                </a:schemeClr>
              </a:buClr>
            </a:pPr>
            <a:r>
              <a:rPr lang="en-US" sz="2800" b="1" dirty="0"/>
              <a:t>Tristan has written FOUR shows, and performed in TWELVE shows, with the Castledowns Variety Show!</a:t>
            </a:r>
          </a:p>
          <a:p>
            <a:pPr marL="0" indent="0">
              <a:buClr>
                <a:schemeClr val="accent1">
                  <a:lumMod val="50000"/>
                </a:schemeClr>
              </a:buClr>
              <a:buNone/>
            </a:pPr>
            <a:endParaRPr lang="en-CA" sz="2800" b="1" dirty="0"/>
          </a:p>
        </p:txBody>
      </p:sp>
      <p:pic>
        <p:nvPicPr>
          <p:cNvPr id="11" name="Picture 10" descr="A picture containing person, person, wall, striped&#10;&#10;Description automatically generated">
            <a:extLst>
              <a:ext uri="{FF2B5EF4-FFF2-40B4-BE49-F238E27FC236}">
                <a16:creationId xmlns:a16="http://schemas.microsoft.com/office/drawing/2014/main" id="{F8E2FACB-5EF5-09EF-958C-16FD5AE2CFF4}"/>
              </a:ext>
            </a:extLst>
          </p:cNvPr>
          <p:cNvPicPr>
            <a:picLocks noChangeAspect="1"/>
          </p:cNvPicPr>
          <p:nvPr/>
        </p:nvPicPr>
        <p:blipFill rotWithShape="1">
          <a:blip r:embed="rId3">
            <a:extLst>
              <a:ext uri="{28A0092B-C50C-407E-A947-70E740481C1C}">
                <a14:useLocalDpi xmlns:a14="http://schemas.microsoft.com/office/drawing/2010/main" val="0"/>
              </a:ext>
            </a:extLst>
          </a:blip>
          <a:srcRect l="13139" t="14710" r="8546" b="13683"/>
          <a:stretch/>
        </p:blipFill>
        <p:spPr>
          <a:xfrm rot="5400000">
            <a:off x="4679303" y="1558269"/>
            <a:ext cx="4367369" cy="3993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2163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Cheryl “</a:t>
            </a:r>
            <a:r>
              <a:rPr lang="en-US" sz="6000" dirty="0" err="1">
                <a:solidFill>
                  <a:schemeClr val="accent1">
                    <a:lumMod val="50000"/>
                  </a:schemeClr>
                </a:solidFill>
                <a:latin typeface="Amasis MT Pro Black" panose="02040A04050005020304" pitchFamily="18" charset="0"/>
              </a:rPr>
              <a:t>Dowhan</a:t>
            </a:r>
            <a:r>
              <a:rPr lang="en-US" sz="6000" dirty="0">
                <a:solidFill>
                  <a:schemeClr val="accent1">
                    <a:lumMod val="50000"/>
                  </a:schemeClr>
                </a:solidFill>
                <a:latin typeface="Amasis MT Pro Black" panose="02040A04050005020304" pitchFamily="18" charset="0"/>
              </a:rPr>
              <a:t>”</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3" y="1371281"/>
            <a:ext cx="4436710" cy="5009237"/>
          </a:xfrm>
        </p:spPr>
        <p:txBody>
          <a:bodyPr>
            <a:normAutofit/>
          </a:bodyPr>
          <a:lstStyle/>
          <a:p>
            <a:pPr>
              <a:buClr>
                <a:schemeClr val="accent1">
                  <a:lumMod val="50000"/>
                </a:schemeClr>
              </a:buClr>
            </a:pPr>
            <a:r>
              <a:rPr lang="en-US" sz="2800" b="1" dirty="0"/>
              <a:t>Cheryl has been in the BHVS cast since 1992!</a:t>
            </a:r>
          </a:p>
          <a:p>
            <a:pPr>
              <a:buClr>
                <a:schemeClr val="accent1">
                  <a:lumMod val="50000"/>
                </a:schemeClr>
              </a:buClr>
            </a:pPr>
            <a:r>
              <a:rPr lang="en-US" sz="2800" b="1" dirty="0"/>
              <a:t>Before joining the cast, Cheryl started serving drinks to BHVS patrons in 1987.</a:t>
            </a:r>
          </a:p>
          <a:p>
            <a:pPr>
              <a:buClr>
                <a:schemeClr val="accent1">
                  <a:lumMod val="50000"/>
                </a:schemeClr>
              </a:buClr>
            </a:pPr>
            <a:r>
              <a:rPr lang="en-US" sz="2800" b="1" dirty="0"/>
              <a:t>She loves having fun and making people laugh, that is why she is back again!</a:t>
            </a:r>
            <a:endParaRPr lang="en-CA" sz="2800" b="1" dirty="0"/>
          </a:p>
        </p:txBody>
      </p:sp>
      <p:pic>
        <p:nvPicPr>
          <p:cNvPr id="2" name="Picture 1">
            <a:extLst>
              <a:ext uri="{FF2B5EF4-FFF2-40B4-BE49-F238E27FC236}">
                <a16:creationId xmlns:a16="http://schemas.microsoft.com/office/drawing/2014/main" id="{F8E2FACB-5EF5-09EF-958C-16FD5AE2CFF4}"/>
              </a:ext>
            </a:extLst>
          </p:cNvPr>
          <p:cNvPicPr>
            <a:picLocks noChangeAspect="1"/>
          </p:cNvPicPr>
          <p:nvPr/>
        </p:nvPicPr>
        <p:blipFill rotWithShape="1">
          <a:blip r:embed="rId3">
            <a:extLst>
              <a:ext uri="{28A0092B-C50C-407E-A947-70E740481C1C}">
                <a14:useLocalDpi xmlns:a14="http://schemas.microsoft.com/office/drawing/2010/main" val="0"/>
              </a:ext>
            </a:extLst>
          </a:blip>
          <a:srcRect l="-874" t="11147" r="874" b="17509"/>
          <a:stretch/>
        </p:blipFill>
        <p:spPr>
          <a:xfrm>
            <a:off x="4756676" y="1551758"/>
            <a:ext cx="4079191" cy="4079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2195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Corrie Gardner</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726323" cy="5009237"/>
          </a:xfrm>
        </p:spPr>
        <p:txBody>
          <a:bodyPr>
            <a:normAutofit/>
          </a:bodyPr>
          <a:lstStyle/>
          <a:p>
            <a:pPr>
              <a:buClr>
                <a:schemeClr val="accent1">
                  <a:lumMod val="50000"/>
                </a:schemeClr>
              </a:buClr>
            </a:pPr>
            <a:r>
              <a:rPr lang="en-US" sz="2800" b="1" dirty="0"/>
              <a:t>Corrie is excited to be performing in her first BHVS show and is already looking forward to coming back again next year!</a:t>
            </a:r>
          </a:p>
          <a:p>
            <a:pPr>
              <a:buClr>
                <a:schemeClr val="accent1">
                  <a:lumMod val="50000"/>
                </a:schemeClr>
              </a:buClr>
            </a:pPr>
            <a:r>
              <a:rPr lang="en-US" sz="2800" b="1" dirty="0"/>
              <a:t>Corrie also debuted in the 2023 Castledowns Variety Show – she has had two “first times” in the last year!</a:t>
            </a:r>
          </a:p>
          <a:p>
            <a:pPr>
              <a:buClr>
                <a:schemeClr val="accent1">
                  <a:lumMod val="50000"/>
                </a:schemeClr>
              </a:buClr>
            </a:pPr>
            <a:endParaRPr lang="en-US" sz="2800" b="1" dirty="0"/>
          </a:p>
          <a:p>
            <a:pPr>
              <a:buClr>
                <a:schemeClr val="accent1">
                  <a:lumMod val="50000"/>
                </a:schemeClr>
              </a:buClr>
            </a:pPr>
            <a:endParaRPr lang="en-CA" sz="2800" b="1" dirty="0"/>
          </a:p>
        </p:txBody>
      </p:sp>
      <p:pic>
        <p:nvPicPr>
          <p:cNvPr id="11" name="Picture 10">
            <a:extLst>
              <a:ext uri="{FF2B5EF4-FFF2-40B4-BE49-F238E27FC236}">
                <a16:creationId xmlns:a16="http://schemas.microsoft.com/office/drawing/2014/main" id="{F8E2FACB-5EF5-09EF-958C-16FD5AE2CFF4}"/>
              </a:ext>
            </a:extLst>
          </p:cNvPr>
          <p:cNvPicPr>
            <a:picLocks noChangeAspect="1"/>
          </p:cNvPicPr>
          <p:nvPr/>
        </p:nvPicPr>
        <p:blipFill rotWithShape="1">
          <a:blip r:embed="rId3">
            <a:extLst>
              <a:ext uri="{28A0092B-C50C-407E-A947-70E740481C1C}">
                <a14:useLocalDpi xmlns:a14="http://schemas.microsoft.com/office/drawing/2010/main" val="0"/>
              </a:ext>
            </a:extLst>
          </a:blip>
          <a:srcRect l="2775" t="12514" r="-651" b="14080"/>
          <a:stretch/>
        </p:blipFill>
        <p:spPr>
          <a:xfrm>
            <a:off x="4892614" y="1371282"/>
            <a:ext cx="3967073" cy="3967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977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Simon </a:t>
            </a:r>
            <a:r>
              <a:rPr lang="en-US" sz="6000" dirty="0" err="1">
                <a:solidFill>
                  <a:schemeClr val="accent1">
                    <a:lumMod val="50000"/>
                  </a:schemeClr>
                </a:solidFill>
                <a:latin typeface="Amasis MT Pro Black" panose="02040A04050005020304" pitchFamily="18" charset="0"/>
              </a:rPr>
              <a:t>Gushulak</a:t>
            </a:r>
            <a:endParaRPr lang="en-US" sz="6000" dirty="0">
              <a:solidFill>
                <a:schemeClr val="accent1">
                  <a:lumMod val="50000"/>
                </a:schemeClr>
              </a:solidFill>
              <a:latin typeface="Amasis MT Pro Black" panose="02040A04050005020304" pitchFamily="18" charset="0"/>
            </a:endParaRP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1212" y="1207513"/>
            <a:ext cx="4726323" cy="5460916"/>
          </a:xfrm>
        </p:spPr>
        <p:txBody>
          <a:bodyPr>
            <a:normAutofit lnSpcReduction="10000"/>
          </a:bodyPr>
          <a:lstStyle/>
          <a:p>
            <a:pPr>
              <a:buClr>
                <a:schemeClr val="accent1">
                  <a:lumMod val="50000"/>
                </a:schemeClr>
              </a:buClr>
            </a:pPr>
            <a:r>
              <a:rPr lang="en-US" sz="2800" b="1" dirty="0"/>
              <a:t>Simon has tried out almost every BHVS volunteer role – spotlight, backstage mic guy, performing in the band, in the cast, and even co-wrote/directed a show!</a:t>
            </a:r>
          </a:p>
          <a:p>
            <a:pPr>
              <a:buClr>
                <a:schemeClr val="accent1">
                  <a:lumMod val="50000"/>
                </a:schemeClr>
              </a:buClr>
            </a:pPr>
            <a:r>
              <a:rPr lang="en-US" sz="2800" b="1" dirty="0"/>
              <a:t>Simon is a puppeteer for Duffy’s Puppets, is a singer/songwriter and plays in the band “</a:t>
            </a:r>
            <a:r>
              <a:rPr lang="en-US" sz="2800" b="1" dirty="0" err="1"/>
              <a:t>Mandaku</a:t>
            </a:r>
            <a:r>
              <a:rPr lang="en-US" sz="2800" b="1" dirty="0"/>
              <a:t>”.</a:t>
            </a:r>
          </a:p>
        </p:txBody>
      </p:sp>
      <p:pic>
        <p:nvPicPr>
          <p:cNvPr id="6" name="Picture 5">
            <a:extLst>
              <a:ext uri="{FF2B5EF4-FFF2-40B4-BE49-F238E27FC236}">
                <a16:creationId xmlns:a16="http://schemas.microsoft.com/office/drawing/2014/main" id="{A0B65C93-32EA-876A-791D-B9E6ABFD148E}"/>
              </a:ext>
            </a:extLst>
          </p:cNvPr>
          <p:cNvPicPr>
            <a:picLocks noChangeAspect="1"/>
          </p:cNvPicPr>
          <p:nvPr/>
        </p:nvPicPr>
        <p:blipFill rotWithShape="1">
          <a:blip r:embed="rId3"/>
          <a:srcRect l="8443" r="8218"/>
          <a:stretch/>
        </p:blipFill>
        <p:spPr>
          <a:xfrm>
            <a:off x="5244662" y="1207513"/>
            <a:ext cx="3433552" cy="5012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209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Chris Hill</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3" y="1371281"/>
            <a:ext cx="4342890" cy="5009237"/>
          </a:xfrm>
        </p:spPr>
        <p:txBody>
          <a:bodyPr>
            <a:normAutofit/>
          </a:bodyPr>
          <a:lstStyle/>
          <a:p>
            <a:pPr>
              <a:buClr>
                <a:schemeClr val="accent1">
                  <a:lumMod val="50000"/>
                </a:schemeClr>
              </a:buClr>
            </a:pPr>
            <a:r>
              <a:rPr lang="en-US" sz="2800" b="1" dirty="0"/>
              <a:t>Chris last performed in the 2020 BHVS show and is back for another season!</a:t>
            </a:r>
          </a:p>
          <a:p>
            <a:pPr>
              <a:buClr>
                <a:schemeClr val="accent1">
                  <a:lumMod val="50000"/>
                </a:schemeClr>
              </a:buClr>
            </a:pPr>
            <a:r>
              <a:rPr lang="en-US" sz="2800" b="1" i="1" dirty="0"/>
              <a:t>“Through life itself, monsters and angels are made. Through it all, true humans are created. Learn everyday!”</a:t>
            </a:r>
            <a:r>
              <a:rPr lang="en-US" sz="2800" b="1" dirty="0"/>
              <a:t> </a:t>
            </a:r>
            <a:endParaRPr lang="en-CA" sz="2800" b="1" dirty="0"/>
          </a:p>
        </p:txBody>
      </p:sp>
      <p:pic>
        <p:nvPicPr>
          <p:cNvPr id="2" name="Picture 1">
            <a:extLst>
              <a:ext uri="{FF2B5EF4-FFF2-40B4-BE49-F238E27FC236}">
                <a16:creationId xmlns:a16="http://schemas.microsoft.com/office/drawing/2014/main" id="{E3A5405F-56B8-499B-2628-3CCC08678043}"/>
              </a:ext>
            </a:extLst>
          </p:cNvPr>
          <p:cNvPicPr>
            <a:picLocks noChangeAspect="1"/>
          </p:cNvPicPr>
          <p:nvPr/>
        </p:nvPicPr>
        <p:blipFill rotWithShape="1">
          <a:blip r:embed="rId3">
            <a:extLst>
              <a:ext uri="{28A0092B-C50C-407E-A947-70E740481C1C}">
                <a14:useLocalDpi xmlns:a14="http://schemas.microsoft.com/office/drawing/2010/main" val="0"/>
              </a:ext>
            </a:extLst>
          </a:blip>
          <a:srcRect l="17429" t="5882" r="10595" b="22605"/>
          <a:stretch/>
        </p:blipFill>
        <p:spPr>
          <a:xfrm>
            <a:off x="4790503" y="1502166"/>
            <a:ext cx="3826191" cy="3826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4213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Quinn Hill</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757940" cy="5322127"/>
          </a:xfrm>
        </p:spPr>
        <p:txBody>
          <a:bodyPr>
            <a:normAutofit fontScale="85000" lnSpcReduction="10000"/>
          </a:bodyPr>
          <a:lstStyle/>
          <a:p>
            <a:pPr>
              <a:buClr>
                <a:schemeClr val="accent1">
                  <a:lumMod val="50000"/>
                </a:schemeClr>
              </a:buClr>
            </a:pPr>
            <a:r>
              <a:rPr lang="en-US" sz="2800" b="1" dirty="0"/>
              <a:t>Quinn last performed in the 2020 BHVS show and is back for another season!</a:t>
            </a:r>
          </a:p>
          <a:p>
            <a:pPr>
              <a:buClr>
                <a:schemeClr val="accent1">
                  <a:lumMod val="50000"/>
                </a:schemeClr>
              </a:buClr>
            </a:pPr>
            <a:r>
              <a:rPr lang="en-US" sz="2800" b="1" dirty="0"/>
              <a:t>Hobbies include singing, acting, painting, drawing and dancing, and she participated in the Nancy Applebee Theatre Theatrical Competition in 2016!</a:t>
            </a:r>
          </a:p>
          <a:p>
            <a:pPr>
              <a:buClr>
                <a:schemeClr val="accent1">
                  <a:lumMod val="50000"/>
                </a:schemeClr>
              </a:buClr>
            </a:pPr>
            <a:r>
              <a:rPr lang="en-US" sz="2800" b="1" i="1" dirty="0"/>
              <a:t>“Blessed is the nightbird that sings for joy and not to be heard” </a:t>
            </a:r>
            <a:r>
              <a:rPr lang="en-US" sz="2800" b="1" dirty="0"/>
              <a:t>– as much as I love singing it’s hard for me to be noticed but I do it because I love it! </a:t>
            </a:r>
            <a:endParaRPr lang="en-CA" sz="2800" b="1" dirty="0"/>
          </a:p>
        </p:txBody>
      </p:sp>
      <p:pic>
        <p:nvPicPr>
          <p:cNvPr id="2" name="Picture 1">
            <a:extLst>
              <a:ext uri="{FF2B5EF4-FFF2-40B4-BE49-F238E27FC236}">
                <a16:creationId xmlns:a16="http://schemas.microsoft.com/office/drawing/2014/main" id="{05A3E7FA-0F83-994C-3837-1797B80F57BC}"/>
              </a:ext>
            </a:extLst>
          </p:cNvPr>
          <p:cNvPicPr>
            <a:picLocks noChangeAspect="1"/>
          </p:cNvPicPr>
          <p:nvPr/>
        </p:nvPicPr>
        <p:blipFill rotWithShape="1">
          <a:blip r:embed="rId3">
            <a:extLst>
              <a:ext uri="{28A0092B-C50C-407E-A947-70E740481C1C}">
                <a14:useLocalDpi xmlns:a14="http://schemas.microsoft.com/office/drawing/2010/main" val="0"/>
              </a:ext>
            </a:extLst>
          </a:blip>
          <a:srcRect l="131" t="3644" r="20602" b="16645"/>
          <a:stretch/>
        </p:blipFill>
        <p:spPr>
          <a:xfrm>
            <a:off x="5066071" y="1472762"/>
            <a:ext cx="3769798" cy="3769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7215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Dave Kendrick</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726323" cy="5009237"/>
          </a:xfrm>
        </p:spPr>
        <p:txBody>
          <a:bodyPr>
            <a:normAutofit/>
          </a:bodyPr>
          <a:lstStyle/>
          <a:p>
            <a:pPr>
              <a:buClr>
                <a:schemeClr val="accent1">
                  <a:lumMod val="50000"/>
                </a:schemeClr>
              </a:buClr>
            </a:pPr>
            <a:r>
              <a:rPr lang="en-US" sz="2800" b="1" dirty="0"/>
              <a:t>Dave is performing in his first BHVS show after being a sound/lights volunteer since 2019!</a:t>
            </a:r>
          </a:p>
          <a:p>
            <a:pPr>
              <a:buClr>
                <a:schemeClr val="accent1">
                  <a:lumMod val="50000"/>
                </a:schemeClr>
              </a:buClr>
            </a:pPr>
            <a:r>
              <a:rPr lang="en-US" sz="2800" b="1" dirty="0"/>
              <a:t>Dave acted in plays in high school and followed that up with radio broadcasting school.</a:t>
            </a:r>
          </a:p>
          <a:p>
            <a:pPr>
              <a:buClr>
                <a:schemeClr val="accent1">
                  <a:lumMod val="50000"/>
                </a:schemeClr>
              </a:buClr>
            </a:pPr>
            <a:r>
              <a:rPr lang="en-US" sz="2800" b="1" dirty="0"/>
              <a:t>Dave is a dad to two fur babies </a:t>
            </a:r>
            <a:r>
              <a:rPr lang="en-US" sz="2800" b="1" dirty="0">
                <a:sym typeface="Wingdings" panose="05000000000000000000" pitchFamily="2" charset="2"/>
              </a:rPr>
              <a:t></a:t>
            </a:r>
            <a:endParaRPr lang="en-US" sz="2800" b="1" dirty="0"/>
          </a:p>
          <a:p>
            <a:pPr>
              <a:buClr>
                <a:schemeClr val="accent1">
                  <a:lumMod val="50000"/>
                </a:schemeClr>
              </a:buClr>
            </a:pPr>
            <a:endParaRPr lang="en-CA" sz="2800" b="1" dirty="0"/>
          </a:p>
        </p:txBody>
      </p:sp>
      <p:pic>
        <p:nvPicPr>
          <p:cNvPr id="11" name="Picture 10">
            <a:extLst>
              <a:ext uri="{FF2B5EF4-FFF2-40B4-BE49-F238E27FC236}">
                <a16:creationId xmlns:a16="http://schemas.microsoft.com/office/drawing/2014/main" id="{F8E2FACB-5EF5-09EF-958C-16FD5AE2CFF4}"/>
              </a:ext>
            </a:extLst>
          </p:cNvPr>
          <p:cNvPicPr>
            <a:picLocks noChangeAspect="1"/>
          </p:cNvPicPr>
          <p:nvPr/>
        </p:nvPicPr>
        <p:blipFill rotWithShape="1">
          <a:blip r:embed="rId3">
            <a:extLst>
              <a:ext uri="{28A0092B-C50C-407E-A947-70E740481C1C}">
                <a14:useLocalDpi xmlns:a14="http://schemas.microsoft.com/office/drawing/2010/main" val="0"/>
              </a:ext>
            </a:extLst>
          </a:blip>
          <a:srcRect l="36495" r="107" b="15469"/>
          <a:stretch/>
        </p:blipFill>
        <p:spPr>
          <a:xfrm>
            <a:off x="5034455" y="1371281"/>
            <a:ext cx="3582239" cy="3582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4474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Kathrine Morissette</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609229" cy="5009237"/>
          </a:xfrm>
        </p:spPr>
        <p:txBody>
          <a:bodyPr>
            <a:normAutofit/>
          </a:bodyPr>
          <a:lstStyle/>
          <a:p>
            <a:pPr>
              <a:buClr>
                <a:schemeClr val="accent1">
                  <a:lumMod val="50000"/>
                </a:schemeClr>
              </a:buClr>
            </a:pPr>
            <a:r>
              <a:rPr lang="en-US" sz="2800" b="1" dirty="0"/>
              <a:t>Kathrine has been performing in the BHVS show since 2018. </a:t>
            </a:r>
          </a:p>
          <a:p>
            <a:pPr>
              <a:buClr>
                <a:schemeClr val="accent1">
                  <a:lumMod val="50000"/>
                </a:schemeClr>
              </a:buClr>
            </a:pPr>
            <a:r>
              <a:rPr lang="en-US" sz="2800" b="1" i="1" dirty="0"/>
              <a:t>“I’ve been in the Beverly Show for the past 6 years and it has been a blast, this, however, will be my last! Thanks for helping me break out of my shower singing shell.”</a:t>
            </a:r>
          </a:p>
        </p:txBody>
      </p:sp>
      <p:pic>
        <p:nvPicPr>
          <p:cNvPr id="4098" name="Picture 2">
            <a:extLst>
              <a:ext uri="{FF2B5EF4-FFF2-40B4-BE49-F238E27FC236}">
                <a16:creationId xmlns:a16="http://schemas.microsoft.com/office/drawing/2014/main" id="{05B91A60-84A5-A29A-6AC9-EB9CF0B1B7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446" b="28416"/>
          <a:stretch/>
        </p:blipFill>
        <p:spPr bwMode="auto">
          <a:xfrm>
            <a:off x="4947046" y="1562582"/>
            <a:ext cx="3888822" cy="3900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1119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3" name="Picture 2" descr="A red and white advertisement&#10;&#10;Description automatically generated">
            <a:extLst>
              <a:ext uri="{FF2B5EF4-FFF2-40B4-BE49-F238E27FC236}">
                <a16:creationId xmlns:a16="http://schemas.microsoft.com/office/drawing/2014/main" id="{991B09DE-F5E2-31D8-F119-F08DF9B64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210501"/>
            <a:ext cx="8178799" cy="443699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0808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6000">
        <p15:prstTrans prst="curtains"/>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Angela Murdoch</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945497" cy="5287703"/>
          </a:xfrm>
        </p:spPr>
        <p:txBody>
          <a:bodyPr>
            <a:normAutofit fontScale="92500" lnSpcReduction="20000"/>
          </a:bodyPr>
          <a:lstStyle/>
          <a:p>
            <a:pPr>
              <a:buClr>
                <a:schemeClr val="accent1">
                  <a:lumMod val="50000"/>
                </a:schemeClr>
              </a:buClr>
            </a:pPr>
            <a:r>
              <a:rPr lang="en-US" sz="2800" b="1" dirty="0"/>
              <a:t>Angela is performing in her first BHVS show!</a:t>
            </a:r>
          </a:p>
          <a:p>
            <a:pPr>
              <a:buClr>
                <a:schemeClr val="accent1">
                  <a:lumMod val="50000"/>
                </a:schemeClr>
              </a:buClr>
            </a:pPr>
            <a:r>
              <a:rPr lang="en-US" sz="2800" b="1" i="0" dirty="0">
                <a:solidFill>
                  <a:srgbClr val="222222"/>
                </a:solidFill>
                <a:effectLst/>
              </a:rPr>
              <a:t>In the past she tried out for Canadian Idol, and a few karaoke competitions. This is her first time stepping on stage trying her hand at comedy and acting. </a:t>
            </a:r>
          </a:p>
          <a:p>
            <a:pPr>
              <a:buClr>
                <a:schemeClr val="accent1">
                  <a:lumMod val="50000"/>
                </a:schemeClr>
              </a:buClr>
            </a:pPr>
            <a:r>
              <a:rPr lang="en-US" sz="2800" b="1" i="1" dirty="0">
                <a:solidFill>
                  <a:srgbClr val="222222"/>
                </a:solidFill>
                <a:effectLst/>
              </a:rPr>
              <a:t>“My friends like to call me fun and outgoing. This "ENERGIZER BUNNY" likes to always keep the dance party going. Oh – and I am a groupie of a certain member of the band.” </a:t>
            </a:r>
          </a:p>
          <a:p>
            <a:pPr marL="0" indent="0">
              <a:buClr>
                <a:schemeClr val="accent1">
                  <a:lumMod val="50000"/>
                </a:schemeClr>
              </a:buClr>
              <a:buNone/>
            </a:pPr>
            <a:endParaRPr lang="en-US" sz="2800" b="1" dirty="0"/>
          </a:p>
        </p:txBody>
      </p:sp>
      <p:pic>
        <p:nvPicPr>
          <p:cNvPr id="11" name="Picture 10">
            <a:extLst>
              <a:ext uri="{FF2B5EF4-FFF2-40B4-BE49-F238E27FC236}">
                <a16:creationId xmlns:a16="http://schemas.microsoft.com/office/drawing/2014/main" id="{F8E2FACB-5EF5-09EF-958C-16FD5AE2CFF4}"/>
              </a:ext>
            </a:extLst>
          </p:cNvPr>
          <p:cNvPicPr>
            <a:picLocks noChangeAspect="1"/>
          </p:cNvPicPr>
          <p:nvPr/>
        </p:nvPicPr>
        <p:blipFill rotWithShape="1">
          <a:blip r:embed="rId3">
            <a:extLst>
              <a:ext uri="{28A0092B-C50C-407E-A947-70E740481C1C}">
                <a14:useLocalDpi xmlns:a14="http://schemas.microsoft.com/office/drawing/2010/main" val="0"/>
              </a:ext>
            </a:extLst>
          </a:blip>
          <a:srcRect l="10085" t="10388" r="12874" b="38271"/>
          <a:stretch/>
        </p:blipFill>
        <p:spPr>
          <a:xfrm>
            <a:off x="5121343" y="1371280"/>
            <a:ext cx="3714526" cy="3714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6898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78615"/>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Eldon </a:t>
            </a:r>
            <a:r>
              <a:rPr lang="en-US" sz="6000" dirty="0" err="1">
                <a:solidFill>
                  <a:schemeClr val="accent1">
                    <a:lumMod val="50000"/>
                  </a:schemeClr>
                </a:solidFill>
                <a:latin typeface="Amasis MT Pro Black" panose="02040A04050005020304" pitchFamily="18" charset="0"/>
              </a:rPr>
              <a:t>Niederhaus</a:t>
            </a:r>
            <a:endParaRPr lang="en-US" sz="6000" dirty="0">
              <a:solidFill>
                <a:schemeClr val="accent1">
                  <a:lumMod val="50000"/>
                </a:schemeClr>
              </a:solidFill>
              <a:latin typeface="Amasis MT Pro Black" panose="02040A04050005020304" pitchFamily="18" charset="0"/>
            </a:endParaRP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284313" y="1848763"/>
            <a:ext cx="4726323" cy="5009237"/>
          </a:xfrm>
        </p:spPr>
        <p:txBody>
          <a:bodyPr>
            <a:normAutofit/>
          </a:bodyPr>
          <a:lstStyle/>
          <a:p>
            <a:pPr>
              <a:buClr>
                <a:schemeClr val="accent1">
                  <a:lumMod val="50000"/>
                </a:schemeClr>
              </a:buClr>
            </a:pPr>
            <a:r>
              <a:rPr lang="en-US" sz="2800" b="1" dirty="0"/>
              <a:t>Eldon is celebrating performing in his 29</a:t>
            </a:r>
            <a:r>
              <a:rPr lang="en-US" sz="2800" b="1" baseline="30000" dirty="0"/>
              <a:t>th</a:t>
            </a:r>
            <a:r>
              <a:rPr lang="en-US" sz="2800" b="1" dirty="0"/>
              <a:t> BHVS season! He’s still having fun and looking forward to next year.</a:t>
            </a:r>
          </a:p>
          <a:p>
            <a:pPr>
              <a:buClr>
                <a:schemeClr val="accent1">
                  <a:lumMod val="50000"/>
                </a:schemeClr>
              </a:buClr>
            </a:pPr>
            <a:r>
              <a:rPr lang="en-US" sz="2800" b="1" dirty="0"/>
              <a:t>FIREBALL FRIDAYS – Cheers to you!</a:t>
            </a:r>
          </a:p>
          <a:p>
            <a:pPr>
              <a:buClr>
                <a:schemeClr val="accent1">
                  <a:lumMod val="50000"/>
                </a:schemeClr>
              </a:buClr>
            </a:pPr>
            <a:endParaRPr lang="en-CA" sz="2800" b="1" dirty="0"/>
          </a:p>
        </p:txBody>
      </p:sp>
      <p:pic>
        <p:nvPicPr>
          <p:cNvPr id="2" name="Picture 1">
            <a:extLst>
              <a:ext uri="{FF2B5EF4-FFF2-40B4-BE49-F238E27FC236}">
                <a16:creationId xmlns:a16="http://schemas.microsoft.com/office/drawing/2014/main" id="{9B34BE6B-7E1D-574A-5546-0CCCD0EDF4A7}"/>
              </a:ext>
            </a:extLst>
          </p:cNvPr>
          <p:cNvPicPr/>
          <p:nvPr/>
        </p:nvPicPr>
        <p:blipFill rotWithShape="1">
          <a:blip r:embed="rId3" cstate="print">
            <a:extLst>
              <a:ext uri="{28A0092B-C50C-407E-A947-70E740481C1C}">
                <a14:useLocalDpi xmlns:a14="http://schemas.microsoft.com/office/drawing/2010/main" val="0"/>
              </a:ext>
            </a:extLst>
          </a:blip>
          <a:srcRect l="12603" t="29704" r="61767" b="26729"/>
          <a:stretch/>
        </p:blipFill>
        <p:spPr bwMode="auto">
          <a:xfrm rot="5400000">
            <a:off x="4699633" y="1896932"/>
            <a:ext cx="4232229" cy="3610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8047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Tara “</a:t>
            </a:r>
            <a:r>
              <a:rPr lang="en-US" sz="6000" dirty="0" err="1">
                <a:solidFill>
                  <a:schemeClr val="accent1">
                    <a:lumMod val="50000"/>
                  </a:schemeClr>
                </a:solidFill>
                <a:latin typeface="Amasis MT Pro Black" panose="02040A04050005020304" pitchFamily="18" charset="0"/>
              </a:rPr>
              <a:t>MoHo</a:t>
            </a:r>
            <a:r>
              <a:rPr lang="en-US" sz="6000" dirty="0">
                <a:solidFill>
                  <a:schemeClr val="accent1">
                    <a:lumMod val="50000"/>
                  </a:schemeClr>
                </a:solidFill>
                <a:latin typeface="Amasis MT Pro Black" panose="02040A04050005020304" pitchFamily="18" charset="0"/>
              </a:rPr>
              <a:t>” Peterson</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378165" cy="5486719"/>
          </a:xfrm>
        </p:spPr>
        <p:txBody>
          <a:bodyPr>
            <a:normAutofit fontScale="92500" lnSpcReduction="20000"/>
          </a:bodyPr>
          <a:lstStyle/>
          <a:p>
            <a:pPr>
              <a:buClr>
                <a:schemeClr val="accent1">
                  <a:lumMod val="50000"/>
                </a:schemeClr>
              </a:buClr>
            </a:pPr>
            <a:r>
              <a:rPr lang="en-US" sz="2800" b="1" dirty="0"/>
              <a:t>Tara joined the BHVS cast in 1999 and this is her 25</a:t>
            </a:r>
            <a:r>
              <a:rPr lang="en-US" sz="2800" b="1" baseline="30000" dirty="0"/>
              <a:t>th</a:t>
            </a:r>
            <a:r>
              <a:rPr lang="en-US" sz="2800" b="1" dirty="0"/>
              <a:t> year performing! Wow!</a:t>
            </a:r>
          </a:p>
          <a:p>
            <a:pPr>
              <a:buClr>
                <a:schemeClr val="accent1">
                  <a:lumMod val="50000"/>
                </a:schemeClr>
              </a:buClr>
            </a:pPr>
            <a:r>
              <a:rPr lang="en-US" sz="2800" b="1" dirty="0"/>
              <a:t>Tara has a “great zest” for life and shows that in everything she does with her family and friends; whether it’s travelling, camping, or watching the Oilers games!</a:t>
            </a:r>
          </a:p>
          <a:p>
            <a:pPr>
              <a:buClr>
                <a:schemeClr val="accent1">
                  <a:lumMod val="50000"/>
                </a:schemeClr>
              </a:buClr>
            </a:pPr>
            <a:r>
              <a:rPr lang="en-US" sz="2800" b="1" dirty="0"/>
              <a:t>The only thing that slows her down are SPIDERS!</a:t>
            </a:r>
          </a:p>
        </p:txBody>
      </p:sp>
      <p:pic>
        <p:nvPicPr>
          <p:cNvPr id="2" name="Picture 1">
            <a:extLst>
              <a:ext uri="{FF2B5EF4-FFF2-40B4-BE49-F238E27FC236}">
                <a16:creationId xmlns:a16="http://schemas.microsoft.com/office/drawing/2014/main" id="{3874B9E5-92E5-38B3-3959-31E60F134E1D}"/>
              </a:ext>
            </a:extLst>
          </p:cNvPr>
          <p:cNvPicPr>
            <a:picLocks noChangeAspect="1"/>
          </p:cNvPicPr>
          <p:nvPr/>
        </p:nvPicPr>
        <p:blipFill rotWithShape="1">
          <a:blip r:embed="rId3">
            <a:extLst>
              <a:ext uri="{28A0092B-C50C-407E-A947-70E740481C1C}">
                <a14:useLocalDpi xmlns:a14="http://schemas.microsoft.com/office/drawing/2010/main" val="0"/>
              </a:ext>
            </a:extLst>
          </a:blip>
          <a:srcRect l="-590" t="9747" r="20071" b="43436"/>
          <a:stretch/>
        </p:blipFill>
        <p:spPr>
          <a:xfrm>
            <a:off x="4686297" y="1559152"/>
            <a:ext cx="4181913" cy="3965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209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Teena </a:t>
            </a:r>
            <a:r>
              <a:rPr lang="en-US" sz="6000" dirty="0" err="1">
                <a:solidFill>
                  <a:schemeClr val="accent1">
                    <a:lumMod val="50000"/>
                  </a:schemeClr>
                </a:solidFill>
                <a:latin typeface="Amasis MT Pro Black" panose="02040A04050005020304" pitchFamily="18" charset="0"/>
              </a:rPr>
              <a:t>Pich</a:t>
            </a:r>
            <a:r>
              <a:rPr lang="en-US" sz="6000" dirty="0">
                <a:solidFill>
                  <a:schemeClr val="accent1">
                    <a:lumMod val="50000"/>
                  </a:schemeClr>
                </a:solidFill>
                <a:latin typeface="Amasis MT Pro Black" panose="02040A04050005020304" pitchFamily="18" charset="0"/>
              </a:rPr>
              <a:t> Lantz</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3" y="1371281"/>
            <a:ext cx="4204396" cy="5009237"/>
          </a:xfrm>
        </p:spPr>
        <p:txBody>
          <a:bodyPr>
            <a:normAutofit/>
          </a:bodyPr>
          <a:lstStyle/>
          <a:p>
            <a:pPr>
              <a:buClr>
                <a:schemeClr val="accent1">
                  <a:lumMod val="50000"/>
                </a:schemeClr>
              </a:buClr>
            </a:pPr>
            <a:r>
              <a:rPr lang="en-US" sz="2800" b="1" dirty="0"/>
              <a:t>Teena is performing in her 4th BHVS show!</a:t>
            </a:r>
          </a:p>
          <a:p>
            <a:pPr>
              <a:buClr>
                <a:schemeClr val="accent1">
                  <a:lumMod val="50000"/>
                </a:schemeClr>
              </a:buClr>
            </a:pPr>
            <a:r>
              <a:rPr lang="en-US" sz="2800" b="1" dirty="0"/>
              <a:t>Teena also performs with the Castledowns Variety Show.</a:t>
            </a:r>
          </a:p>
          <a:p>
            <a:pPr>
              <a:buClr>
                <a:schemeClr val="accent1">
                  <a:lumMod val="50000"/>
                </a:schemeClr>
              </a:buClr>
            </a:pPr>
            <a:r>
              <a:rPr lang="en-US" sz="2800" b="1" i="1" dirty="0"/>
              <a:t>“DON’T CALL ME CRAZY, I prefer the term mentally hilarious!”</a:t>
            </a:r>
          </a:p>
          <a:p>
            <a:pPr>
              <a:buClr>
                <a:schemeClr val="accent1">
                  <a:lumMod val="50000"/>
                </a:schemeClr>
              </a:buClr>
            </a:pPr>
            <a:endParaRPr lang="en-CA" sz="2800" b="1" dirty="0"/>
          </a:p>
        </p:txBody>
      </p:sp>
      <p:pic>
        <p:nvPicPr>
          <p:cNvPr id="2" name="Picture 1">
            <a:extLst>
              <a:ext uri="{FF2B5EF4-FFF2-40B4-BE49-F238E27FC236}">
                <a16:creationId xmlns:a16="http://schemas.microsoft.com/office/drawing/2014/main" id="{27C2BBDA-2B06-2190-4904-4B4B23B31506}"/>
              </a:ext>
            </a:extLst>
          </p:cNvPr>
          <p:cNvPicPr>
            <a:picLocks noChangeAspect="1"/>
          </p:cNvPicPr>
          <p:nvPr/>
        </p:nvPicPr>
        <p:blipFill rotWithShape="1">
          <a:blip r:embed="rId3"/>
          <a:srcRect b="10859"/>
          <a:stretch/>
        </p:blipFill>
        <p:spPr>
          <a:xfrm>
            <a:off x="4572000" y="1371281"/>
            <a:ext cx="4263868" cy="4187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2648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84313" y="966532"/>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Natasha </a:t>
            </a:r>
            <a:br>
              <a:rPr lang="en-US" sz="6000" dirty="0">
                <a:solidFill>
                  <a:schemeClr val="accent1">
                    <a:lumMod val="50000"/>
                  </a:schemeClr>
                </a:solidFill>
                <a:latin typeface="Amasis MT Pro Black" panose="02040A04050005020304" pitchFamily="18" charset="0"/>
              </a:rPr>
            </a:br>
            <a:r>
              <a:rPr lang="en-US" sz="6000" dirty="0" err="1">
                <a:solidFill>
                  <a:schemeClr val="accent1">
                    <a:lumMod val="50000"/>
                  </a:schemeClr>
                </a:solidFill>
                <a:latin typeface="Amasis MT Pro Black" panose="02040A04050005020304" pitchFamily="18" charset="0"/>
              </a:rPr>
              <a:t>Pursky-Swityk</a:t>
            </a:r>
            <a:endParaRPr lang="en-US" sz="6000" dirty="0">
              <a:solidFill>
                <a:schemeClr val="accent1">
                  <a:lumMod val="50000"/>
                </a:schemeClr>
              </a:solidFill>
              <a:latin typeface="Amasis MT Pro Black" panose="02040A04050005020304" pitchFamily="18" charset="0"/>
            </a:endParaRP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860331"/>
            <a:ext cx="4726323" cy="4520187"/>
          </a:xfrm>
        </p:spPr>
        <p:txBody>
          <a:bodyPr>
            <a:normAutofit/>
          </a:bodyPr>
          <a:lstStyle/>
          <a:p>
            <a:pPr>
              <a:buClr>
                <a:schemeClr val="accent1">
                  <a:lumMod val="50000"/>
                </a:schemeClr>
              </a:buClr>
            </a:pPr>
            <a:r>
              <a:rPr lang="en-US" sz="2800" b="1" dirty="0"/>
              <a:t>Natasha joins the BHVS cast for her first show! We are thrilled to welcome her to the stage.</a:t>
            </a:r>
          </a:p>
          <a:p>
            <a:pPr>
              <a:buClr>
                <a:schemeClr val="accent1">
                  <a:lumMod val="50000"/>
                </a:schemeClr>
              </a:buClr>
            </a:pPr>
            <a:r>
              <a:rPr lang="en-US" sz="2800" b="1" dirty="0"/>
              <a:t>“</a:t>
            </a:r>
            <a:r>
              <a:rPr lang="en-US" sz="2800" b="1" i="1" dirty="0"/>
              <a:t>I am shy at the beginning, but once I’m comfortable I will be really funny!”</a:t>
            </a:r>
          </a:p>
        </p:txBody>
      </p:sp>
      <p:pic>
        <p:nvPicPr>
          <p:cNvPr id="11" name="Picture 10">
            <a:extLst>
              <a:ext uri="{FF2B5EF4-FFF2-40B4-BE49-F238E27FC236}">
                <a16:creationId xmlns:a16="http://schemas.microsoft.com/office/drawing/2014/main" id="{F8E2FACB-5EF5-09EF-958C-16FD5AE2CFF4}"/>
              </a:ext>
            </a:extLst>
          </p:cNvPr>
          <p:cNvPicPr>
            <a:picLocks noChangeAspect="1"/>
          </p:cNvPicPr>
          <p:nvPr/>
        </p:nvPicPr>
        <p:blipFill>
          <a:blip r:embed="rId3">
            <a:extLst>
              <a:ext uri="{28A0092B-C50C-407E-A947-70E740481C1C}">
                <a14:useLocalDpi xmlns:a14="http://schemas.microsoft.com/office/drawing/2010/main" val="0"/>
              </a:ext>
            </a:extLst>
          </a:blip>
          <a:srcRect t="22031" b="22031"/>
          <a:stretch/>
        </p:blipFill>
        <p:spPr>
          <a:xfrm>
            <a:off x="5277448" y="1860331"/>
            <a:ext cx="3582239" cy="3582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966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Wayne Quackenbush</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3" y="1371281"/>
            <a:ext cx="4442544" cy="5009237"/>
          </a:xfrm>
        </p:spPr>
        <p:txBody>
          <a:bodyPr>
            <a:normAutofit/>
          </a:bodyPr>
          <a:lstStyle/>
          <a:p>
            <a:pPr>
              <a:buClr>
                <a:schemeClr val="accent1">
                  <a:lumMod val="50000"/>
                </a:schemeClr>
              </a:buClr>
            </a:pPr>
            <a:r>
              <a:rPr lang="en-US" sz="2800" b="1" dirty="0"/>
              <a:t>Wayne is back for his 5</a:t>
            </a:r>
            <a:r>
              <a:rPr lang="en-US" sz="2800" b="1" baseline="30000" dirty="0"/>
              <a:t>th</a:t>
            </a:r>
            <a:r>
              <a:rPr lang="en-US" sz="2800" b="1" dirty="0"/>
              <a:t> BHVS season!</a:t>
            </a:r>
          </a:p>
          <a:p>
            <a:pPr>
              <a:buClr>
                <a:schemeClr val="accent1">
                  <a:lumMod val="50000"/>
                </a:schemeClr>
              </a:buClr>
            </a:pPr>
            <a:r>
              <a:rPr lang="en-US" sz="2800" b="1" dirty="0"/>
              <a:t>Wayne is an amateur artist and would rather be painting or acting than working. </a:t>
            </a:r>
          </a:p>
          <a:p>
            <a:pPr>
              <a:buClr>
                <a:schemeClr val="accent1">
                  <a:lumMod val="50000"/>
                </a:schemeClr>
              </a:buClr>
            </a:pPr>
            <a:r>
              <a:rPr lang="en-US" sz="2800" b="1" i="1" dirty="0"/>
              <a:t>“Doing volunteer community works is better than jail time...”</a:t>
            </a:r>
            <a:endParaRPr lang="en-CA" sz="2800" b="1" i="1" dirty="0"/>
          </a:p>
        </p:txBody>
      </p:sp>
      <p:pic>
        <p:nvPicPr>
          <p:cNvPr id="3074" name="Picture 2">
            <a:extLst>
              <a:ext uri="{FF2B5EF4-FFF2-40B4-BE49-F238E27FC236}">
                <a16:creationId xmlns:a16="http://schemas.microsoft.com/office/drawing/2014/main" id="{8332D9E4-3E3A-3140-A201-61EA72280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676" y="1371281"/>
            <a:ext cx="3997286" cy="4957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165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Danielle “Dani” Smith</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726323" cy="5009237"/>
          </a:xfrm>
        </p:spPr>
        <p:txBody>
          <a:bodyPr>
            <a:normAutofit lnSpcReduction="10000"/>
          </a:bodyPr>
          <a:lstStyle/>
          <a:p>
            <a:pPr>
              <a:buClr>
                <a:schemeClr val="accent1">
                  <a:lumMod val="50000"/>
                </a:schemeClr>
              </a:buClr>
            </a:pPr>
            <a:r>
              <a:rPr lang="en-US" sz="2800" b="1" dirty="0"/>
              <a:t>Dani is back for her 6</a:t>
            </a:r>
            <a:r>
              <a:rPr lang="en-US" sz="2800" b="1" baseline="30000" dirty="0"/>
              <a:t>th</a:t>
            </a:r>
            <a:r>
              <a:rPr lang="en-US" sz="2800" b="1" dirty="0"/>
              <a:t> season with the BHVS!</a:t>
            </a:r>
          </a:p>
          <a:p>
            <a:pPr>
              <a:buClr>
                <a:schemeClr val="accent1">
                  <a:lumMod val="50000"/>
                </a:schemeClr>
              </a:buClr>
            </a:pPr>
            <a:r>
              <a:rPr lang="en-US" sz="2800" b="1" dirty="0"/>
              <a:t>Dani was in a semi-professional theatre group travelling around Alberta.</a:t>
            </a:r>
          </a:p>
          <a:p>
            <a:pPr>
              <a:buClr>
                <a:schemeClr val="accent1">
                  <a:lumMod val="50000"/>
                </a:schemeClr>
              </a:buClr>
            </a:pPr>
            <a:r>
              <a:rPr lang="en-US" sz="2800" b="1" dirty="0"/>
              <a:t>In her spare time, Danielle works on creative projects – sculpting, painting, drawing, and more! </a:t>
            </a:r>
            <a:endParaRPr lang="en-CA" sz="2800" b="1" dirty="0"/>
          </a:p>
        </p:txBody>
      </p:sp>
      <p:pic>
        <p:nvPicPr>
          <p:cNvPr id="2" name="Picture 1">
            <a:extLst>
              <a:ext uri="{FF2B5EF4-FFF2-40B4-BE49-F238E27FC236}">
                <a16:creationId xmlns:a16="http://schemas.microsoft.com/office/drawing/2014/main" id="{498C7A97-42B9-2A0E-31C5-FD154B824805}"/>
              </a:ext>
            </a:extLst>
          </p:cNvPr>
          <p:cNvPicPr/>
          <p:nvPr/>
        </p:nvPicPr>
        <p:blipFill rotWithShape="1">
          <a:blip r:embed="rId3">
            <a:extLst>
              <a:ext uri="{28A0092B-C50C-407E-A947-70E740481C1C}">
                <a14:useLocalDpi xmlns:a14="http://schemas.microsoft.com/office/drawing/2010/main" val="0"/>
              </a:ext>
            </a:extLst>
          </a:blip>
          <a:srcRect l="16170" t="14868" r="17769" b="33537"/>
          <a:stretch/>
        </p:blipFill>
        <p:spPr bwMode="auto">
          <a:xfrm>
            <a:off x="5034455" y="1360379"/>
            <a:ext cx="3718157" cy="4462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82449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Kathy “Kat” Stark</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3" y="1371281"/>
            <a:ext cx="4611914" cy="5009237"/>
          </a:xfrm>
        </p:spPr>
        <p:txBody>
          <a:bodyPr>
            <a:normAutofit fontScale="92500" lnSpcReduction="10000"/>
          </a:bodyPr>
          <a:lstStyle/>
          <a:p>
            <a:pPr>
              <a:buClr>
                <a:schemeClr val="accent1">
                  <a:lumMod val="50000"/>
                </a:schemeClr>
              </a:buClr>
            </a:pPr>
            <a:r>
              <a:rPr lang="en-US" sz="2800" b="1" dirty="0"/>
              <a:t>This is Kathy’s third BHVS show!</a:t>
            </a:r>
          </a:p>
          <a:p>
            <a:pPr>
              <a:buClr>
                <a:schemeClr val="accent1">
                  <a:lumMod val="50000"/>
                </a:schemeClr>
              </a:buClr>
            </a:pPr>
            <a:r>
              <a:rPr lang="en-US" sz="2800" b="1" dirty="0"/>
              <a:t>She had so much fun learning choreography, studying lines, and getting different costumes together that she was counting down the days to come back!</a:t>
            </a:r>
          </a:p>
          <a:p>
            <a:pPr>
              <a:buClr>
                <a:schemeClr val="accent1">
                  <a:lumMod val="50000"/>
                </a:schemeClr>
              </a:buClr>
            </a:pPr>
            <a:r>
              <a:rPr lang="en-US" sz="2800" b="1" dirty="0"/>
              <a:t>Kathy loves animals, camping, and spending time with her family.</a:t>
            </a:r>
            <a:endParaRPr lang="en-CA" sz="2800" b="1" dirty="0"/>
          </a:p>
        </p:txBody>
      </p:sp>
      <p:pic>
        <p:nvPicPr>
          <p:cNvPr id="5122" name="Picture 2">
            <a:extLst>
              <a:ext uri="{FF2B5EF4-FFF2-40B4-BE49-F238E27FC236}">
                <a16:creationId xmlns:a16="http://schemas.microsoft.com/office/drawing/2014/main" id="{69488093-FB69-02F7-C02C-E814EC3802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17" r="10789" b="28917"/>
          <a:stretch/>
        </p:blipFill>
        <p:spPr bwMode="auto">
          <a:xfrm>
            <a:off x="4920047" y="1445897"/>
            <a:ext cx="3915821" cy="3966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887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Justin Webber</a:t>
            </a: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726323" cy="5009237"/>
          </a:xfrm>
        </p:spPr>
        <p:txBody>
          <a:bodyPr>
            <a:normAutofit/>
          </a:bodyPr>
          <a:lstStyle/>
          <a:p>
            <a:pPr>
              <a:buClr>
                <a:schemeClr val="accent1">
                  <a:lumMod val="50000"/>
                </a:schemeClr>
              </a:buClr>
            </a:pPr>
            <a:r>
              <a:rPr lang="en-US" sz="2800" b="1" dirty="0"/>
              <a:t>Justin is back on stage for his 6</a:t>
            </a:r>
            <a:r>
              <a:rPr lang="en-US" sz="2800" b="1" baseline="30000" dirty="0"/>
              <a:t>th</a:t>
            </a:r>
            <a:r>
              <a:rPr lang="en-US" sz="2800" b="1" dirty="0"/>
              <a:t> BHVS season!</a:t>
            </a:r>
          </a:p>
          <a:p>
            <a:pPr>
              <a:buClr>
                <a:schemeClr val="accent1">
                  <a:lumMod val="50000"/>
                </a:schemeClr>
              </a:buClr>
            </a:pPr>
            <a:r>
              <a:rPr lang="en-US" sz="2800" b="1" dirty="0"/>
              <a:t>Like several other cast members, Justin started off by volunteering behind the scenes.</a:t>
            </a:r>
          </a:p>
          <a:p>
            <a:pPr>
              <a:buClr>
                <a:schemeClr val="accent1">
                  <a:lumMod val="50000"/>
                </a:schemeClr>
              </a:buClr>
            </a:pPr>
            <a:r>
              <a:rPr lang="en-US" sz="2800" b="1" dirty="0"/>
              <a:t>Justin loves animals, and if the opportunity arises would like to be a TV star.</a:t>
            </a:r>
            <a:endParaRPr lang="en-CA" sz="2800" b="1" dirty="0"/>
          </a:p>
        </p:txBody>
      </p:sp>
      <p:pic>
        <p:nvPicPr>
          <p:cNvPr id="2" name="Picture 1" descr="A person in a blue shirt&#10;&#10;Description automatically generated">
            <a:extLst>
              <a:ext uri="{FF2B5EF4-FFF2-40B4-BE49-F238E27FC236}">
                <a16:creationId xmlns:a16="http://schemas.microsoft.com/office/drawing/2014/main" id="{0C32B6D8-07E3-0001-00B3-5D32183720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479" r="16425" b="39535"/>
          <a:stretch/>
        </p:blipFill>
        <p:spPr bwMode="auto">
          <a:xfrm>
            <a:off x="5034455" y="1371281"/>
            <a:ext cx="3675289" cy="4508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829744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A2194-E57D-D848-6E0B-129E55656AB2}"/>
              </a:ext>
            </a:extLst>
          </p:cNvPr>
          <p:cNvSpPr>
            <a:spLocks noGrp="1"/>
          </p:cNvSpPr>
          <p:nvPr>
            <p:ph type="title"/>
          </p:nvPr>
        </p:nvSpPr>
        <p:spPr>
          <a:xfrm>
            <a:off x="248659" y="313714"/>
            <a:ext cx="8646682" cy="893799"/>
          </a:xfrm>
        </p:spPr>
        <p:txBody>
          <a:bodyPr vert="horz" lIns="91440" tIns="45720" rIns="91440" bIns="45720" rtlCol="0" anchor="b">
            <a:normAutofit fontScale="90000"/>
          </a:bodyPr>
          <a:lstStyle/>
          <a:p>
            <a:r>
              <a:rPr lang="en-US" sz="6000" dirty="0">
                <a:solidFill>
                  <a:schemeClr val="accent1">
                    <a:lumMod val="50000"/>
                  </a:schemeClr>
                </a:solidFill>
                <a:latin typeface="Amasis MT Pro Black" panose="02040A04050005020304" pitchFamily="18" charset="0"/>
              </a:rPr>
              <a:t>Alyssa “Bee” </a:t>
            </a:r>
            <a:r>
              <a:rPr lang="en-US" sz="6000" dirty="0" err="1">
                <a:solidFill>
                  <a:schemeClr val="accent1">
                    <a:lumMod val="50000"/>
                  </a:schemeClr>
                </a:solidFill>
                <a:latin typeface="Amasis MT Pro Black" panose="02040A04050005020304" pitchFamily="18" charset="0"/>
              </a:rPr>
              <a:t>Zaminer</a:t>
            </a:r>
            <a:endParaRPr lang="en-US" sz="6000" dirty="0">
              <a:solidFill>
                <a:schemeClr val="accent1">
                  <a:lumMod val="50000"/>
                </a:schemeClr>
              </a:solidFill>
              <a:latin typeface="Amasis MT Pro Black" panose="02040A04050005020304" pitchFamily="18" charset="0"/>
            </a:endParaRPr>
          </a:p>
        </p:txBody>
      </p:sp>
      <p:sp>
        <p:nvSpPr>
          <p:cNvPr id="4" name="Content Placeholder 3">
            <a:extLst>
              <a:ext uri="{FF2B5EF4-FFF2-40B4-BE49-F238E27FC236}">
                <a16:creationId xmlns:a16="http://schemas.microsoft.com/office/drawing/2014/main" id="{3F55ADD3-EA5A-794B-9CF1-ACEBE7FEA1B8}"/>
              </a:ext>
            </a:extLst>
          </p:cNvPr>
          <p:cNvSpPr>
            <a:spLocks noGrp="1"/>
          </p:cNvSpPr>
          <p:nvPr>
            <p:ph sz="half" idx="2"/>
          </p:nvPr>
        </p:nvSpPr>
        <p:spPr>
          <a:xfrm>
            <a:off x="308132" y="1371281"/>
            <a:ext cx="4726323" cy="5009237"/>
          </a:xfrm>
        </p:spPr>
        <p:txBody>
          <a:bodyPr>
            <a:normAutofit/>
          </a:bodyPr>
          <a:lstStyle/>
          <a:p>
            <a:pPr>
              <a:buClr>
                <a:schemeClr val="accent1">
                  <a:lumMod val="50000"/>
                </a:schemeClr>
              </a:buClr>
            </a:pPr>
            <a:r>
              <a:rPr lang="en-US" sz="2800" b="1" dirty="0"/>
              <a:t>Alyssa is joining the BHVS cast for the first time!</a:t>
            </a:r>
          </a:p>
          <a:p>
            <a:pPr>
              <a:buClr>
                <a:schemeClr val="accent1">
                  <a:lumMod val="50000"/>
                </a:schemeClr>
              </a:buClr>
            </a:pPr>
            <a:r>
              <a:rPr lang="en-US" sz="2800" b="1" dirty="0"/>
              <a:t>If she looks familiar it’s probably because she signed you up for your Costco membership.</a:t>
            </a:r>
          </a:p>
          <a:p>
            <a:pPr>
              <a:buClr>
                <a:schemeClr val="accent1">
                  <a:lumMod val="50000"/>
                </a:schemeClr>
              </a:buClr>
            </a:pPr>
            <a:r>
              <a:rPr lang="en-US" sz="2800" b="1" i="1" dirty="0"/>
              <a:t>“I wonder if chicken wings think about me too? Hi Mom!!” </a:t>
            </a:r>
            <a:endParaRPr lang="en-CA" sz="2800" b="1" i="1" dirty="0"/>
          </a:p>
        </p:txBody>
      </p:sp>
      <p:pic>
        <p:nvPicPr>
          <p:cNvPr id="11" name="Picture 10">
            <a:extLst>
              <a:ext uri="{FF2B5EF4-FFF2-40B4-BE49-F238E27FC236}">
                <a16:creationId xmlns:a16="http://schemas.microsoft.com/office/drawing/2014/main" id="{F8E2FACB-5EF5-09EF-958C-16FD5AE2CFF4}"/>
              </a:ext>
            </a:extLst>
          </p:cNvPr>
          <p:cNvPicPr>
            <a:picLocks noChangeAspect="1"/>
          </p:cNvPicPr>
          <p:nvPr/>
        </p:nvPicPr>
        <p:blipFill rotWithShape="1">
          <a:blip r:embed="rId3">
            <a:extLst>
              <a:ext uri="{28A0092B-C50C-407E-A947-70E740481C1C}">
                <a14:useLocalDpi xmlns:a14="http://schemas.microsoft.com/office/drawing/2010/main" val="0"/>
              </a:ext>
            </a:extLst>
          </a:blip>
          <a:srcRect l="483" t="6342" r="4101" b="41542"/>
          <a:stretch/>
        </p:blipFill>
        <p:spPr>
          <a:xfrm>
            <a:off x="4798423" y="1371281"/>
            <a:ext cx="4037445" cy="4037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phic 2" descr="Sparkling Heart with solid fill">
            <a:extLst>
              <a:ext uri="{FF2B5EF4-FFF2-40B4-BE49-F238E27FC236}">
                <a16:creationId xmlns:a16="http://schemas.microsoft.com/office/drawing/2014/main" id="{213D990D-3F58-5AAF-7A48-4086575BF5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2653" y="5405387"/>
            <a:ext cx="611436" cy="611436"/>
          </a:xfrm>
          <a:prstGeom prst="rect">
            <a:avLst/>
          </a:prstGeom>
        </p:spPr>
      </p:pic>
    </p:spTree>
    <p:extLst>
      <p:ext uri="{BB962C8B-B14F-4D97-AF65-F5344CB8AC3E}">
        <p14:creationId xmlns:p14="http://schemas.microsoft.com/office/powerpoint/2010/main" val="3359140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pic>
        <p:nvPicPr>
          <p:cNvPr id="3" name="Content Placeholder 4">
            <a:extLst>
              <a:ext uri="{FF2B5EF4-FFF2-40B4-BE49-F238E27FC236}">
                <a16:creationId xmlns:a16="http://schemas.microsoft.com/office/drawing/2014/main" id="{ABAAD274-4F93-8275-80F2-54BA7A0169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521" r="6521"/>
          <a:stretch/>
        </p:blipFill>
        <p:spPr bwMode="auto">
          <a:xfrm>
            <a:off x="3005639" y="0"/>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925D4A02-9253-B003-75AB-AFBF98FDAC3C}"/>
              </a:ext>
            </a:extLst>
          </p:cNvPr>
          <p:cNvSpPr>
            <a:spLocks noGrp="1"/>
          </p:cNvSpPr>
          <p:nvPr>
            <p:ph type="title"/>
          </p:nvPr>
        </p:nvSpPr>
        <p:spPr>
          <a:xfrm>
            <a:off x="508909" y="1312320"/>
            <a:ext cx="3066142" cy="2369093"/>
          </a:xfrm>
        </p:spPr>
        <p:txBody>
          <a:bodyPr vert="horz" lIns="91440" tIns="45720" rIns="91440" bIns="45720" rtlCol="0" anchor="b">
            <a:normAutofit/>
          </a:bodyPr>
          <a:lstStyle/>
          <a:p>
            <a:pPr algn="ctr"/>
            <a:r>
              <a:rPr lang="en-US" sz="3900" b="1" dirty="0">
                <a:solidFill>
                  <a:schemeClr val="accent1">
                    <a:lumMod val="50000"/>
                  </a:schemeClr>
                </a:solidFill>
              </a:rPr>
              <a:t>Written, compiled &amp; Directed by</a:t>
            </a:r>
          </a:p>
        </p:txBody>
      </p:sp>
      <p:sp>
        <p:nvSpPr>
          <p:cNvPr id="4" name="Text Placeholder 3">
            <a:extLst>
              <a:ext uri="{FF2B5EF4-FFF2-40B4-BE49-F238E27FC236}">
                <a16:creationId xmlns:a16="http://schemas.microsoft.com/office/drawing/2014/main" id="{12B7AF15-95BB-FC2E-0A00-623519FB3653}"/>
              </a:ext>
            </a:extLst>
          </p:cNvPr>
          <p:cNvSpPr>
            <a:spLocks noGrp="1"/>
          </p:cNvSpPr>
          <p:nvPr>
            <p:ph type="body" sz="half" idx="2"/>
          </p:nvPr>
        </p:nvSpPr>
        <p:spPr>
          <a:xfrm>
            <a:off x="0" y="4166963"/>
            <a:ext cx="4414345" cy="1404038"/>
          </a:xfrm>
        </p:spPr>
        <p:txBody>
          <a:bodyPr vert="horz" lIns="91440" tIns="45720" rIns="91440" bIns="45720" rtlCol="0" anchor="t">
            <a:normAutofit/>
          </a:bodyPr>
          <a:lstStyle/>
          <a:p>
            <a:pPr algn="ctr"/>
            <a:r>
              <a:rPr lang="en-US" sz="4400" b="1" dirty="0">
                <a:solidFill>
                  <a:schemeClr val="tx1">
                    <a:lumMod val="50000"/>
                    <a:lumOff val="50000"/>
                  </a:schemeClr>
                </a:solidFill>
              </a:rPr>
              <a:t>Lily Becker</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410379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8000">
        <p15:prstTrans prst="curtains"/>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icrophone and piano">
            <a:extLst>
              <a:ext uri="{FF2B5EF4-FFF2-40B4-BE49-F238E27FC236}">
                <a16:creationId xmlns:a16="http://schemas.microsoft.com/office/drawing/2014/main" id="{DAEA191D-6AAF-10F0-5180-1480075376E0}"/>
              </a:ext>
            </a:extLst>
          </p:cNvPr>
          <p:cNvPicPr>
            <a:picLocks noChangeAspect="1"/>
          </p:cNvPicPr>
          <p:nvPr/>
        </p:nvPicPr>
        <p:blipFill rotWithShape="1">
          <a:blip r:embed="rId2">
            <a:alphaModFix amt="35000"/>
          </a:blip>
          <a:srcRect r="11666" b="-1"/>
          <a:stretch/>
        </p:blipFill>
        <p:spPr>
          <a:xfrm>
            <a:off x="20" y="10"/>
            <a:ext cx="9143980" cy="6857990"/>
          </a:xfrm>
          <a:prstGeom prst="rect">
            <a:avLst/>
          </a:prstGeom>
        </p:spPr>
      </p:pic>
      <p:sp>
        <p:nvSpPr>
          <p:cNvPr id="2" name="Title 1">
            <a:extLst>
              <a:ext uri="{FF2B5EF4-FFF2-40B4-BE49-F238E27FC236}">
                <a16:creationId xmlns:a16="http://schemas.microsoft.com/office/drawing/2014/main" id="{6A0F5F3D-6AB1-8E3B-7C45-E221C60FA4F4}"/>
              </a:ext>
            </a:extLst>
          </p:cNvPr>
          <p:cNvSpPr>
            <a:spLocks noGrp="1"/>
          </p:cNvSpPr>
          <p:nvPr>
            <p:ph type="ctrTitle"/>
          </p:nvPr>
        </p:nvSpPr>
        <p:spPr>
          <a:xfrm>
            <a:off x="493541" y="2521963"/>
            <a:ext cx="7112790" cy="3402947"/>
          </a:xfrm>
        </p:spPr>
        <p:txBody>
          <a:bodyPr>
            <a:normAutofit fontScale="90000"/>
          </a:bodyPr>
          <a:lstStyle/>
          <a:p>
            <a:r>
              <a:rPr lang="en-CA" sz="6000" dirty="0">
                <a:latin typeface="Amasis MT Pro Black" panose="02040A04050005020304" pitchFamily="18" charset="0"/>
              </a:rPr>
              <a:t>Introducing the incredibly talented</a:t>
            </a:r>
            <a:br>
              <a:rPr lang="en-CA" sz="6000" dirty="0">
                <a:latin typeface="Amasis MT Pro Black" panose="02040A04050005020304" pitchFamily="18" charset="0"/>
              </a:rPr>
            </a:br>
            <a:r>
              <a:rPr lang="en-CA" sz="6000" dirty="0">
                <a:latin typeface="Amasis MT Pro Black" panose="02040A04050005020304" pitchFamily="18" charset="0"/>
              </a:rPr>
              <a:t>Variety Show Band!</a:t>
            </a:r>
          </a:p>
        </p:txBody>
      </p:sp>
    </p:spTree>
    <p:extLst>
      <p:ext uri="{BB962C8B-B14F-4D97-AF65-F5344CB8AC3E}">
        <p14:creationId xmlns:p14="http://schemas.microsoft.com/office/powerpoint/2010/main" val="6739916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6000">
        <p15:prstTrans prst="curtains"/>
      </p:transition>
    </mc:Choice>
    <mc:Fallback xmlns="">
      <p:transition spd="slow" advClick="0" advTm="6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16">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Isosceles Triangle 20">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Isosceles Triangle 21">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B6046C75-D481-9F9A-8EAB-6C21239D6C42}"/>
              </a:ext>
            </a:extLst>
          </p:cNvPr>
          <p:cNvSpPr>
            <a:spLocks noGrp="1"/>
          </p:cNvSpPr>
          <p:nvPr>
            <p:ph type="title"/>
          </p:nvPr>
        </p:nvSpPr>
        <p:spPr>
          <a:xfrm>
            <a:off x="4046220" y="663319"/>
            <a:ext cx="4524084" cy="1194056"/>
          </a:xfrm>
        </p:spPr>
        <p:txBody>
          <a:bodyPr vert="horz" lIns="91440" tIns="45720" rIns="91440" bIns="45720" rtlCol="0" anchor="t">
            <a:normAutofit/>
          </a:bodyPr>
          <a:lstStyle/>
          <a:p>
            <a:pPr>
              <a:lnSpc>
                <a:spcPct val="90000"/>
              </a:lnSpc>
            </a:pPr>
            <a:r>
              <a:rPr lang="en-US" b="1" dirty="0">
                <a:solidFill>
                  <a:schemeClr val="tx1"/>
                </a:solidFill>
                <a:latin typeface="Lucida Calligraphy" panose="03010101010101010101" pitchFamily="66" charset="0"/>
              </a:rPr>
              <a:t>Taramay Curtis</a:t>
            </a:r>
            <a:br>
              <a:rPr lang="en-US" dirty="0">
                <a:solidFill>
                  <a:schemeClr val="accent1">
                    <a:lumMod val="50000"/>
                  </a:schemeClr>
                </a:solidFill>
              </a:rPr>
            </a:br>
            <a:r>
              <a:rPr lang="en-US" dirty="0">
                <a:solidFill>
                  <a:schemeClr val="accent1">
                    <a:lumMod val="50000"/>
                  </a:schemeClr>
                </a:solidFill>
              </a:rPr>
              <a:t>Keyboards, Vocals</a:t>
            </a:r>
          </a:p>
        </p:txBody>
      </p:sp>
      <p:pic>
        <p:nvPicPr>
          <p:cNvPr id="5" name="Content Placeholder 4">
            <a:extLst>
              <a:ext uri="{FF2B5EF4-FFF2-40B4-BE49-F238E27FC236}">
                <a16:creationId xmlns:a16="http://schemas.microsoft.com/office/drawing/2014/main" id="{28DE1C2D-9988-65B6-FF30-35EBA38C90F5}"/>
              </a:ext>
            </a:extLst>
          </p:cNvPr>
          <p:cNvPicPr>
            <a:picLocks noChangeAspect="1"/>
          </p:cNvPicPr>
          <p:nvPr/>
        </p:nvPicPr>
        <p:blipFill>
          <a:blip r:embed="rId2">
            <a:extLst>
              <a:ext uri="{28A0092B-C50C-407E-A947-70E740481C1C}">
                <a14:useLocalDpi xmlns:a14="http://schemas.microsoft.com/office/drawing/2010/main" val="0"/>
              </a:ext>
            </a:extLst>
          </a:blip>
          <a:srcRect l="11130" r="11130"/>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extLst>
            <a:ext uri="{53640926-AAD7-44D8-BBD7-CCE9431645EC}">
              <a14:shadowObscured xmlns:a14="http://schemas.microsoft.com/office/drawing/2010/main"/>
            </a:ext>
          </a:extLst>
        </p:spPr>
      </p:pic>
      <p:sp>
        <p:nvSpPr>
          <p:cNvPr id="24" name="Isosceles Triangle 2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3">
            <a:extLst>
              <a:ext uri="{FF2B5EF4-FFF2-40B4-BE49-F238E27FC236}">
                <a16:creationId xmlns:a16="http://schemas.microsoft.com/office/drawing/2014/main" id="{1148EE51-55D1-4E82-2D36-D28E1BF56C22}"/>
              </a:ext>
            </a:extLst>
          </p:cNvPr>
          <p:cNvSpPr txBox="1">
            <a:spLocks/>
          </p:cNvSpPr>
          <p:nvPr/>
        </p:nvSpPr>
        <p:spPr>
          <a:xfrm>
            <a:off x="3743325" y="1834933"/>
            <a:ext cx="5086350" cy="460396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1">
                  <a:lumMod val="50000"/>
                </a:schemeClr>
              </a:buClr>
            </a:pPr>
            <a:r>
              <a:rPr lang="en-US" sz="2800" b="1" dirty="0"/>
              <a:t>Her cat just can't wrap her head around the fact that Taramay has been doing this show going on 29 years!! </a:t>
            </a:r>
          </a:p>
          <a:p>
            <a:pPr>
              <a:buClr>
                <a:schemeClr val="accent1">
                  <a:lumMod val="50000"/>
                </a:schemeClr>
              </a:buClr>
            </a:pPr>
            <a:r>
              <a:rPr lang="en-US" sz="2800" b="1" dirty="0"/>
              <a:t>In addition to writing and directing several shows, she is “taking up space” in the bandstand (where she keeps busy checking out the snacks you bring!!) </a:t>
            </a:r>
            <a:endParaRPr lang="en-CA" sz="2800" b="1" dirty="0"/>
          </a:p>
        </p:txBody>
      </p:sp>
    </p:spTree>
    <p:extLst>
      <p:ext uri="{BB962C8B-B14F-4D97-AF65-F5344CB8AC3E}">
        <p14:creationId xmlns:p14="http://schemas.microsoft.com/office/powerpoint/2010/main" val="1516465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16">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Isosceles Triangle 20">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Isosceles Triangle 21">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B6046C75-D481-9F9A-8EAB-6C21239D6C42}"/>
              </a:ext>
            </a:extLst>
          </p:cNvPr>
          <p:cNvSpPr>
            <a:spLocks noGrp="1"/>
          </p:cNvSpPr>
          <p:nvPr>
            <p:ph type="title"/>
          </p:nvPr>
        </p:nvSpPr>
        <p:spPr>
          <a:xfrm>
            <a:off x="4046220" y="759227"/>
            <a:ext cx="4524084" cy="1374373"/>
          </a:xfrm>
        </p:spPr>
        <p:txBody>
          <a:bodyPr vert="horz" lIns="91440" tIns="45720" rIns="91440" bIns="45720" rtlCol="0" anchor="t">
            <a:normAutofit/>
          </a:bodyPr>
          <a:lstStyle/>
          <a:p>
            <a:pPr>
              <a:lnSpc>
                <a:spcPct val="90000"/>
              </a:lnSpc>
            </a:pPr>
            <a:r>
              <a:rPr lang="en-US" b="1" dirty="0">
                <a:solidFill>
                  <a:schemeClr val="tx1"/>
                </a:solidFill>
                <a:latin typeface="Lucida Calligraphy" panose="03010101010101010101" pitchFamily="66" charset="0"/>
              </a:rPr>
              <a:t>Will </a:t>
            </a:r>
            <a:r>
              <a:rPr lang="en-US" b="1" dirty="0" err="1">
                <a:solidFill>
                  <a:schemeClr val="tx1"/>
                </a:solidFill>
                <a:latin typeface="Lucida Calligraphy" panose="03010101010101010101" pitchFamily="66" charset="0"/>
              </a:rPr>
              <a:t>Moellering</a:t>
            </a:r>
            <a:br>
              <a:rPr lang="en-US" dirty="0">
                <a:solidFill>
                  <a:schemeClr val="accent1">
                    <a:lumMod val="50000"/>
                  </a:schemeClr>
                </a:solidFill>
              </a:rPr>
            </a:br>
            <a:r>
              <a:rPr lang="en-US" dirty="0">
                <a:solidFill>
                  <a:schemeClr val="accent1">
                    <a:lumMod val="50000"/>
                  </a:schemeClr>
                </a:solidFill>
              </a:rPr>
              <a:t>Bass, Vocals</a:t>
            </a:r>
          </a:p>
        </p:txBody>
      </p:sp>
      <p:pic>
        <p:nvPicPr>
          <p:cNvPr id="5" name="Content Placeholder 4">
            <a:extLst>
              <a:ext uri="{FF2B5EF4-FFF2-40B4-BE49-F238E27FC236}">
                <a16:creationId xmlns:a16="http://schemas.microsoft.com/office/drawing/2014/main" id="{28DE1C2D-9988-65B6-FF30-35EBA38C90F5}"/>
              </a:ext>
            </a:extLst>
          </p:cNvPr>
          <p:cNvPicPr>
            <a:picLocks noChangeAspect="1"/>
          </p:cNvPicPr>
          <p:nvPr/>
        </p:nvPicPr>
        <p:blipFill rotWithShape="1">
          <a:blip r:embed="rId2">
            <a:extLst>
              <a:ext uri="{28A0092B-C50C-407E-A947-70E740481C1C}">
                <a14:useLocalDpi xmlns:a14="http://schemas.microsoft.com/office/drawing/2010/main" val="0"/>
              </a:ext>
            </a:extLst>
          </a:blip>
          <a:srcRect l="13208" r="13208"/>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extLst>
            <a:ext uri="{53640926-AAD7-44D8-BBD7-CCE9431645EC}">
              <a14:shadowObscured xmlns:a14="http://schemas.microsoft.com/office/drawing/2010/main"/>
            </a:ext>
          </a:extLst>
        </p:spPr>
      </p:pic>
      <p:sp>
        <p:nvSpPr>
          <p:cNvPr id="24" name="Isosceles Triangle 2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3">
            <a:extLst>
              <a:ext uri="{FF2B5EF4-FFF2-40B4-BE49-F238E27FC236}">
                <a16:creationId xmlns:a16="http://schemas.microsoft.com/office/drawing/2014/main" id="{DF8D3D5E-2988-8A9D-70C8-02E2CF224FAA}"/>
              </a:ext>
            </a:extLst>
          </p:cNvPr>
          <p:cNvSpPr txBox="1">
            <a:spLocks/>
          </p:cNvSpPr>
          <p:nvPr/>
        </p:nvSpPr>
        <p:spPr>
          <a:xfrm>
            <a:off x="3800559" y="2011864"/>
            <a:ext cx="4524084" cy="4002672"/>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1">
                  <a:lumMod val="50000"/>
                </a:schemeClr>
              </a:buClr>
            </a:pPr>
            <a:r>
              <a:rPr lang="en-US" sz="2800" b="1" dirty="0"/>
              <a:t>Will is proud to be part of the Beverly Heights Variety Show since the late 70’s when the show would go on the road and perform in small towns (of course he was underage at the time)!</a:t>
            </a:r>
          </a:p>
          <a:p>
            <a:pPr>
              <a:buClr>
                <a:schemeClr val="accent1">
                  <a:lumMod val="50000"/>
                </a:schemeClr>
              </a:buClr>
            </a:pPr>
            <a:r>
              <a:rPr lang="en-US" sz="2800" b="1" dirty="0"/>
              <a:t>Will grew up in Beverly and has written/directed several shows over the years.</a:t>
            </a:r>
            <a:endParaRPr lang="en-CA" sz="2800" b="1" dirty="0"/>
          </a:p>
        </p:txBody>
      </p:sp>
    </p:spTree>
    <p:extLst>
      <p:ext uri="{BB962C8B-B14F-4D97-AF65-F5344CB8AC3E}">
        <p14:creationId xmlns:p14="http://schemas.microsoft.com/office/powerpoint/2010/main" val="31908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16">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Isosceles Triangle 20">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Isosceles Triangle 21">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B6046C75-D481-9F9A-8EAB-6C21239D6C42}"/>
              </a:ext>
            </a:extLst>
          </p:cNvPr>
          <p:cNvSpPr>
            <a:spLocks noGrp="1"/>
          </p:cNvSpPr>
          <p:nvPr>
            <p:ph type="title"/>
          </p:nvPr>
        </p:nvSpPr>
        <p:spPr>
          <a:xfrm>
            <a:off x="3923598" y="801833"/>
            <a:ext cx="4524084" cy="1647552"/>
          </a:xfrm>
        </p:spPr>
        <p:txBody>
          <a:bodyPr vert="horz" lIns="91440" tIns="45720" rIns="91440" bIns="45720" rtlCol="0" anchor="t">
            <a:normAutofit/>
          </a:bodyPr>
          <a:lstStyle/>
          <a:p>
            <a:pPr>
              <a:lnSpc>
                <a:spcPct val="90000"/>
              </a:lnSpc>
            </a:pPr>
            <a:r>
              <a:rPr lang="en-US" b="1" dirty="0">
                <a:solidFill>
                  <a:schemeClr val="tx1"/>
                </a:solidFill>
                <a:latin typeface="Lucida Calligraphy" panose="03010101010101010101" pitchFamily="66" charset="0"/>
              </a:rPr>
              <a:t>Marcel Murdoch</a:t>
            </a:r>
            <a:br>
              <a:rPr lang="en-US" dirty="0">
                <a:solidFill>
                  <a:schemeClr val="accent1">
                    <a:lumMod val="50000"/>
                  </a:schemeClr>
                </a:solidFill>
              </a:rPr>
            </a:br>
            <a:r>
              <a:rPr lang="en-US" dirty="0">
                <a:solidFill>
                  <a:schemeClr val="accent1">
                    <a:lumMod val="50000"/>
                  </a:schemeClr>
                </a:solidFill>
              </a:rPr>
              <a:t>Guitar, Vocals</a:t>
            </a:r>
          </a:p>
        </p:txBody>
      </p:sp>
      <p:pic>
        <p:nvPicPr>
          <p:cNvPr id="5" name="Content Placeholder 4">
            <a:extLst>
              <a:ext uri="{FF2B5EF4-FFF2-40B4-BE49-F238E27FC236}">
                <a16:creationId xmlns:a16="http://schemas.microsoft.com/office/drawing/2014/main" id="{28DE1C2D-9988-65B6-FF30-35EBA38C90F5}"/>
              </a:ext>
            </a:extLst>
          </p:cNvPr>
          <p:cNvPicPr>
            <a:picLocks noChangeAspect="1"/>
          </p:cNvPicPr>
          <p:nvPr/>
        </p:nvPicPr>
        <p:blipFill rotWithShape="1">
          <a:blip r:embed="rId2">
            <a:extLst>
              <a:ext uri="{28A0092B-C50C-407E-A947-70E740481C1C}">
                <a14:useLocalDpi xmlns:a14="http://schemas.microsoft.com/office/drawing/2010/main" val="0"/>
              </a:ext>
            </a:extLst>
          </a:blip>
          <a:srcRect t="2028" b="2028"/>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extLst>
            <a:ext uri="{53640926-AAD7-44D8-BBD7-CCE9431645EC}">
              <a14:shadowObscured xmlns:a14="http://schemas.microsoft.com/office/drawing/2010/main"/>
            </a:ext>
          </a:extLst>
        </p:spPr>
      </p:pic>
      <p:sp>
        <p:nvSpPr>
          <p:cNvPr id="24" name="Isosceles Triangle 2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3">
            <a:extLst>
              <a:ext uri="{FF2B5EF4-FFF2-40B4-BE49-F238E27FC236}">
                <a16:creationId xmlns:a16="http://schemas.microsoft.com/office/drawing/2014/main" id="{08995357-D745-AD94-91AE-C4668A472CF5}"/>
              </a:ext>
            </a:extLst>
          </p:cNvPr>
          <p:cNvSpPr txBox="1">
            <a:spLocks/>
          </p:cNvSpPr>
          <p:nvPr/>
        </p:nvSpPr>
        <p:spPr>
          <a:xfrm>
            <a:off x="3933445" y="2011864"/>
            <a:ext cx="4401311" cy="40026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1">
                  <a:lumMod val="50000"/>
                </a:schemeClr>
              </a:buClr>
            </a:pPr>
            <a:r>
              <a:rPr lang="en-US" sz="2800" b="1" dirty="0"/>
              <a:t>Marcel is back for his second season with the Beverly Heights Variety Show!</a:t>
            </a:r>
          </a:p>
          <a:p>
            <a:pPr>
              <a:buClr>
                <a:schemeClr val="accent1">
                  <a:lumMod val="50000"/>
                </a:schemeClr>
              </a:buClr>
            </a:pPr>
            <a:r>
              <a:rPr lang="en-US" sz="2800" b="1" dirty="0"/>
              <a:t>Check out his YouTube channel “Murdoch Guitar – YouTube” – he will blow you away! </a:t>
            </a:r>
            <a:endParaRPr lang="en-CA" sz="2800" b="1" dirty="0"/>
          </a:p>
        </p:txBody>
      </p:sp>
    </p:spTree>
    <p:extLst>
      <p:ext uri="{BB962C8B-B14F-4D97-AF65-F5344CB8AC3E}">
        <p14:creationId xmlns:p14="http://schemas.microsoft.com/office/powerpoint/2010/main" val="263617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16">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Isosceles Triangle 20">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Isosceles Triangle 21">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B6046C75-D481-9F9A-8EAB-6C21239D6C42}"/>
              </a:ext>
            </a:extLst>
          </p:cNvPr>
          <p:cNvSpPr>
            <a:spLocks noGrp="1"/>
          </p:cNvSpPr>
          <p:nvPr>
            <p:ph type="title"/>
          </p:nvPr>
        </p:nvSpPr>
        <p:spPr>
          <a:xfrm>
            <a:off x="4046220" y="1408386"/>
            <a:ext cx="4524084" cy="2604814"/>
          </a:xfrm>
        </p:spPr>
        <p:txBody>
          <a:bodyPr vert="horz" lIns="91440" tIns="45720" rIns="91440" bIns="45720" rtlCol="0" anchor="t">
            <a:normAutofit/>
          </a:bodyPr>
          <a:lstStyle/>
          <a:p>
            <a:pPr>
              <a:lnSpc>
                <a:spcPct val="90000"/>
              </a:lnSpc>
            </a:pPr>
            <a:r>
              <a:rPr lang="en-US" b="1" dirty="0">
                <a:solidFill>
                  <a:schemeClr val="tx1"/>
                </a:solidFill>
                <a:latin typeface="Lucida Calligraphy" panose="03010101010101010101" pitchFamily="66" charset="0"/>
              </a:rPr>
              <a:t>Ken </a:t>
            </a:r>
            <a:r>
              <a:rPr lang="en-US" b="1" dirty="0" err="1">
                <a:solidFill>
                  <a:schemeClr val="tx1"/>
                </a:solidFill>
                <a:latin typeface="Lucida Calligraphy" panose="03010101010101010101" pitchFamily="66" charset="0"/>
              </a:rPr>
              <a:t>Pawluk</a:t>
            </a:r>
            <a:br>
              <a:rPr lang="en-US" dirty="0">
                <a:solidFill>
                  <a:schemeClr val="accent1">
                    <a:lumMod val="50000"/>
                  </a:schemeClr>
                </a:solidFill>
              </a:rPr>
            </a:br>
            <a:r>
              <a:rPr lang="en-US" dirty="0">
                <a:solidFill>
                  <a:schemeClr val="accent1">
                    <a:lumMod val="50000"/>
                  </a:schemeClr>
                </a:solidFill>
              </a:rPr>
              <a:t>Drums</a:t>
            </a:r>
          </a:p>
        </p:txBody>
      </p:sp>
      <p:pic>
        <p:nvPicPr>
          <p:cNvPr id="5" name="Content Placeholder 4">
            <a:extLst>
              <a:ext uri="{FF2B5EF4-FFF2-40B4-BE49-F238E27FC236}">
                <a16:creationId xmlns:a16="http://schemas.microsoft.com/office/drawing/2014/main" id="{28DE1C2D-9988-65B6-FF30-35EBA38C90F5}"/>
              </a:ext>
            </a:extLst>
          </p:cNvPr>
          <p:cNvPicPr>
            <a:picLocks noChangeAspect="1"/>
          </p:cNvPicPr>
          <p:nvPr/>
        </p:nvPicPr>
        <p:blipFill rotWithShape="1">
          <a:blip r:embed="rId2">
            <a:extLst>
              <a:ext uri="{28A0092B-C50C-407E-A947-70E740481C1C}">
                <a14:useLocalDpi xmlns:a14="http://schemas.microsoft.com/office/drawing/2010/main" val="0"/>
              </a:ext>
            </a:extLst>
          </a:blip>
          <a:srcRect l="9717" r="9717"/>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extLst>
            <a:ext uri="{53640926-AAD7-44D8-BBD7-CCE9431645EC}">
              <a14:shadowObscured xmlns:a14="http://schemas.microsoft.com/office/drawing/2010/main"/>
            </a:ext>
          </a:extLst>
        </p:spPr>
      </p:pic>
      <p:sp>
        <p:nvSpPr>
          <p:cNvPr id="24" name="Isosceles Triangle 2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3">
            <a:extLst>
              <a:ext uri="{FF2B5EF4-FFF2-40B4-BE49-F238E27FC236}">
                <a16:creationId xmlns:a16="http://schemas.microsoft.com/office/drawing/2014/main" id="{6FEA9A8B-3139-FC9A-7192-AADBE807245D}"/>
              </a:ext>
            </a:extLst>
          </p:cNvPr>
          <p:cNvSpPr txBox="1">
            <a:spLocks/>
          </p:cNvSpPr>
          <p:nvPr/>
        </p:nvSpPr>
        <p:spPr>
          <a:xfrm>
            <a:off x="3757636" y="3047999"/>
            <a:ext cx="4401311" cy="35999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1">
                  <a:lumMod val="50000"/>
                </a:schemeClr>
              </a:buClr>
            </a:pPr>
            <a:r>
              <a:rPr lang="en-US" sz="2800" b="1" dirty="0">
                <a:solidFill>
                  <a:schemeClr val="tx1"/>
                </a:solidFill>
              </a:rPr>
              <a:t>Ken is very proud and honoured to be a part of the BHVS show, and/or playing drums in the Variety Show Band, for an incredible 43 years.</a:t>
            </a:r>
            <a:br>
              <a:rPr lang="en-US" sz="2800" b="1" dirty="0">
                <a:solidFill>
                  <a:schemeClr val="tx1"/>
                </a:solidFill>
              </a:rPr>
            </a:br>
            <a:endParaRPr lang="en-CA" sz="2800" b="1" dirty="0"/>
          </a:p>
        </p:txBody>
      </p:sp>
    </p:spTree>
    <p:extLst>
      <p:ext uri="{BB962C8B-B14F-4D97-AF65-F5344CB8AC3E}">
        <p14:creationId xmlns:p14="http://schemas.microsoft.com/office/powerpoint/2010/main" val="343638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5ED7383-20F4-AAD3-8328-CE254DC2D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86765-5760-8892-0BEB-9F8D6261C71A}"/>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a:extLst>
              <a:ext uri="{FF2B5EF4-FFF2-40B4-BE49-F238E27FC236}">
                <a16:creationId xmlns:a16="http://schemas.microsoft.com/office/drawing/2014/main" id="{DC2C81EA-0830-7AEA-3D47-115CA073D886}"/>
              </a:ext>
            </a:extLst>
          </p:cNvPr>
          <p:cNvPicPr>
            <a:picLocks noChangeAspect="1"/>
          </p:cNvPicPr>
          <p:nvPr/>
        </p:nvPicPr>
        <p:blipFill>
          <a:blip r:embed="rId2"/>
          <a:stretch>
            <a:fillRect/>
          </a:stretch>
        </p:blipFill>
        <p:spPr>
          <a:xfrm>
            <a:off x="820545" y="1043491"/>
            <a:ext cx="4890338" cy="5390601"/>
          </a:xfrm>
          <a:prstGeom prst="rect">
            <a:avLst/>
          </a:prstGeom>
        </p:spPr>
      </p:pic>
    </p:spTree>
    <p:extLst>
      <p:ext uri="{BB962C8B-B14F-4D97-AF65-F5344CB8AC3E}">
        <p14:creationId xmlns:p14="http://schemas.microsoft.com/office/powerpoint/2010/main" val="3662365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2FB7-28E2-1494-14AF-9A8CEB4625AB}"/>
              </a:ext>
            </a:extLst>
          </p:cNvPr>
          <p:cNvSpPr>
            <a:spLocks noGrp="1"/>
          </p:cNvSpPr>
          <p:nvPr>
            <p:ph type="title"/>
          </p:nvPr>
        </p:nvSpPr>
        <p:spPr>
          <a:xfrm>
            <a:off x="277691" y="972178"/>
            <a:ext cx="2764732" cy="4913644"/>
          </a:xfrm>
        </p:spPr>
        <p:txBody>
          <a:bodyPr>
            <a:normAutofit/>
          </a:bodyPr>
          <a:lstStyle/>
          <a:p>
            <a:pPr algn="r"/>
            <a:r>
              <a:rPr lang="en-CA" sz="7200" dirty="0">
                <a:latin typeface="Impact" panose="020B0806030902050204" pitchFamily="34" charset="0"/>
              </a:rPr>
              <a:t>PLEASE CHECK YOUR COAT!</a:t>
            </a:r>
          </a:p>
        </p:txBody>
      </p:sp>
      <p:sp>
        <p:nvSpPr>
          <p:cNvPr id="3" name="Content Placeholder 2">
            <a:extLst>
              <a:ext uri="{FF2B5EF4-FFF2-40B4-BE49-F238E27FC236}">
                <a16:creationId xmlns:a16="http://schemas.microsoft.com/office/drawing/2014/main" id="{4E4447C0-1EB7-E0B8-A16C-F0B0CE1D96CA}"/>
              </a:ext>
            </a:extLst>
          </p:cNvPr>
          <p:cNvSpPr>
            <a:spLocks noGrp="1"/>
          </p:cNvSpPr>
          <p:nvPr>
            <p:ph idx="1"/>
          </p:nvPr>
        </p:nvSpPr>
        <p:spPr>
          <a:xfrm>
            <a:off x="3135904" y="788275"/>
            <a:ext cx="5077262" cy="5097547"/>
          </a:xfrm>
        </p:spPr>
        <p:txBody>
          <a:bodyPr>
            <a:noAutofit/>
          </a:bodyPr>
          <a:lstStyle/>
          <a:p>
            <a:r>
              <a:rPr lang="en-CA" sz="2400" dirty="0">
                <a:latin typeface="Arial Rounded MT Bold" panose="020F0704030504030204" pitchFamily="34" charset="0"/>
              </a:rPr>
              <a:t>Our volunteers will be serving patrons and walking between the narrow rows between the seats. </a:t>
            </a:r>
          </a:p>
          <a:p>
            <a:r>
              <a:rPr lang="en-CA" sz="2400" dirty="0">
                <a:latin typeface="Arial Rounded MT Bold" panose="020F0704030504030204" pitchFamily="34" charset="0"/>
              </a:rPr>
              <a:t>Coats on the back of your seat ARE A TRIPPING HAZARD!</a:t>
            </a:r>
          </a:p>
          <a:p>
            <a:r>
              <a:rPr lang="en-CA" sz="2400" dirty="0">
                <a:latin typeface="Arial Rounded MT Bold" panose="020F0704030504030204" pitchFamily="34" charset="0"/>
              </a:rPr>
              <a:t>For the safety of our volunteers, </a:t>
            </a:r>
            <a:r>
              <a:rPr lang="en-CA" sz="2400" b="1" dirty="0">
                <a:solidFill>
                  <a:srgbClr val="FFFF00"/>
                </a:solidFill>
                <a:latin typeface="Arial Rounded MT Bold" panose="020F0704030504030204" pitchFamily="34" charset="0"/>
              </a:rPr>
              <a:t>PLEASE CHECK YOUR COAT!</a:t>
            </a:r>
          </a:p>
          <a:p>
            <a:r>
              <a:rPr lang="en-CA" sz="2400" dirty="0">
                <a:latin typeface="Arial Rounded MT Bold" panose="020F0704030504030204" pitchFamily="34" charset="0"/>
              </a:rPr>
              <a:t>The coat check is FREE and you can retrieve and recheck your coat at any time.</a:t>
            </a:r>
          </a:p>
        </p:txBody>
      </p:sp>
    </p:spTree>
    <p:extLst>
      <p:ext uri="{BB962C8B-B14F-4D97-AF65-F5344CB8AC3E}">
        <p14:creationId xmlns:p14="http://schemas.microsoft.com/office/powerpoint/2010/main" val="11357419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12000">
        <p15:prstTrans prst="curtains"/>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anim calcmode="lin" valueType="num">
                                      <p:cBhvr>
                                        <p:cTn id="2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614B11A-D0AA-1B14-8316-EAFEF667E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C92A7-DB8C-CE78-DD17-1D806F598385}"/>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descr="A collage of a bottle of ice and a bottle of ice&#10;&#10;Description automatically generated">
            <a:extLst>
              <a:ext uri="{FF2B5EF4-FFF2-40B4-BE49-F238E27FC236}">
                <a16:creationId xmlns:a16="http://schemas.microsoft.com/office/drawing/2014/main" id="{16DD7F31-9592-182E-ED85-EF58E735E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14" y="1043491"/>
            <a:ext cx="7348004" cy="5566670"/>
          </a:xfrm>
          <a:prstGeom prst="rect">
            <a:avLst/>
          </a:prstGeom>
        </p:spPr>
      </p:pic>
    </p:spTree>
    <p:extLst>
      <p:ext uri="{BB962C8B-B14F-4D97-AF65-F5344CB8AC3E}">
        <p14:creationId xmlns:p14="http://schemas.microsoft.com/office/powerpoint/2010/main" val="3898313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8ED3-E260-38D1-E330-7278CFA2DD2C}"/>
              </a:ext>
            </a:extLst>
          </p:cNvPr>
          <p:cNvSpPr>
            <a:spLocks noGrp="1"/>
          </p:cNvSpPr>
          <p:nvPr>
            <p:ph type="title"/>
          </p:nvPr>
        </p:nvSpPr>
        <p:spPr>
          <a:xfrm>
            <a:off x="416103" y="211884"/>
            <a:ext cx="7704667" cy="1752599"/>
          </a:xfrm>
        </p:spPr>
        <p:txBody>
          <a:bodyPr/>
          <a:lstStyle/>
          <a:p>
            <a:r>
              <a:rPr lang="en-CA" sz="5400" dirty="0">
                <a:solidFill>
                  <a:schemeClr val="accent1">
                    <a:lumMod val="50000"/>
                  </a:schemeClr>
                </a:solidFill>
                <a:latin typeface="Amasis MT Pro Black" panose="02040A04050005020304" pitchFamily="18" charset="0"/>
              </a:rPr>
              <a:t>HOUSE RULES…</a:t>
            </a:r>
            <a:endParaRPr lang="en-CA" dirty="0">
              <a:solidFill>
                <a:schemeClr val="accent1">
                  <a:lumMod val="50000"/>
                </a:schemeClr>
              </a:solidFill>
              <a:latin typeface="Amasis MT Pro Black" panose="02040A04050005020304" pitchFamily="18" charset="0"/>
            </a:endParaRPr>
          </a:p>
        </p:txBody>
      </p:sp>
      <p:sp>
        <p:nvSpPr>
          <p:cNvPr id="4" name="Content Placeholder 3">
            <a:extLst>
              <a:ext uri="{FF2B5EF4-FFF2-40B4-BE49-F238E27FC236}">
                <a16:creationId xmlns:a16="http://schemas.microsoft.com/office/drawing/2014/main" id="{76197402-3541-2E6B-800C-3D3EEA62C426}"/>
              </a:ext>
            </a:extLst>
          </p:cNvPr>
          <p:cNvSpPr>
            <a:spLocks noGrp="1"/>
          </p:cNvSpPr>
          <p:nvPr>
            <p:ph sz="half" idx="1"/>
          </p:nvPr>
        </p:nvSpPr>
        <p:spPr>
          <a:xfrm>
            <a:off x="416103" y="2829119"/>
            <a:ext cx="3739896" cy="3368674"/>
          </a:xfrm>
        </p:spPr>
        <p:txBody>
          <a:bodyPr anchor="t">
            <a:normAutofit/>
          </a:bodyPr>
          <a:lstStyle/>
          <a:p>
            <a:pPr lvl="0">
              <a:lnSpc>
                <a:spcPct val="100000"/>
              </a:lnSpc>
            </a:pPr>
            <a:r>
              <a:rPr lang="en-CA" sz="3200" baseline="0" dirty="0">
                <a:latin typeface="Amasis MT Pro Black" panose="02040A04050005020304" pitchFamily="18" charset="0"/>
              </a:rPr>
              <a:t>No smoking in the hall. Designated smoking area is outside the main doors!</a:t>
            </a:r>
            <a:endParaRPr lang="en-US" sz="3200" dirty="0">
              <a:latin typeface="Amasis MT Pro Black" panose="02040A04050005020304" pitchFamily="18" charset="0"/>
            </a:endParaRPr>
          </a:p>
        </p:txBody>
      </p:sp>
      <p:sp>
        <p:nvSpPr>
          <p:cNvPr id="5" name="Content Placeholder 4">
            <a:extLst>
              <a:ext uri="{FF2B5EF4-FFF2-40B4-BE49-F238E27FC236}">
                <a16:creationId xmlns:a16="http://schemas.microsoft.com/office/drawing/2014/main" id="{AE33ACE3-582E-124C-3183-2297B4235A0F}"/>
              </a:ext>
            </a:extLst>
          </p:cNvPr>
          <p:cNvSpPr>
            <a:spLocks noGrp="1"/>
          </p:cNvSpPr>
          <p:nvPr>
            <p:ph sz="half" idx="2"/>
          </p:nvPr>
        </p:nvSpPr>
        <p:spPr>
          <a:xfrm>
            <a:off x="4696018" y="2829119"/>
            <a:ext cx="3279784" cy="1894952"/>
          </a:xfrm>
        </p:spPr>
        <p:txBody>
          <a:bodyPr anchor="t">
            <a:normAutofit/>
          </a:bodyPr>
          <a:lstStyle/>
          <a:p>
            <a:pPr lvl="0">
              <a:lnSpc>
                <a:spcPct val="100000"/>
              </a:lnSpc>
            </a:pPr>
            <a:r>
              <a:rPr lang="en-CA" sz="3200" baseline="0" dirty="0">
                <a:latin typeface="Amasis MT Pro Black" panose="02040A04050005020304" pitchFamily="18" charset="0"/>
              </a:rPr>
              <a:t>No liquor outside our main doors.</a:t>
            </a:r>
            <a:endParaRPr lang="en-US" sz="3200" dirty="0">
              <a:latin typeface="Amasis MT Pro Black" panose="02040A04050005020304" pitchFamily="18" charset="0"/>
            </a:endParaRPr>
          </a:p>
        </p:txBody>
      </p:sp>
      <p:sp>
        <p:nvSpPr>
          <p:cNvPr id="6" name="Rectangle 5" descr="Smoking">
            <a:extLst>
              <a:ext uri="{FF2B5EF4-FFF2-40B4-BE49-F238E27FC236}">
                <a16:creationId xmlns:a16="http://schemas.microsoft.com/office/drawing/2014/main" id="{1AF04B4F-C320-A463-0D49-877E05C9F543}"/>
              </a:ext>
            </a:extLst>
          </p:cNvPr>
          <p:cNvSpPr/>
          <p:nvPr/>
        </p:nvSpPr>
        <p:spPr>
          <a:xfrm>
            <a:off x="1774738" y="1806494"/>
            <a:ext cx="1022625" cy="102262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7" name="Rectangle 6" descr="Kiosk">
            <a:extLst>
              <a:ext uri="{FF2B5EF4-FFF2-40B4-BE49-F238E27FC236}">
                <a16:creationId xmlns:a16="http://schemas.microsoft.com/office/drawing/2014/main" id="{3F3AE111-5978-85CE-A24C-5D046F114027}"/>
              </a:ext>
            </a:extLst>
          </p:cNvPr>
          <p:cNvSpPr/>
          <p:nvPr/>
        </p:nvSpPr>
        <p:spPr>
          <a:xfrm>
            <a:off x="5824597" y="1806494"/>
            <a:ext cx="1022625" cy="102262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CA"/>
          </a:p>
        </p:txBody>
      </p:sp>
    </p:spTree>
    <p:extLst>
      <p:ext uri="{BB962C8B-B14F-4D97-AF65-F5344CB8AC3E}">
        <p14:creationId xmlns:p14="http://schemas.microsoft.com/office/powerpoint/2010/main" val="255531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8ED3-E260-38D1-E330-7278CFA2DD2C}"/>
              </a:ext>
            </a:extLst>
          </p:cNvPr>
          <p:cNvSpPr>
            <a:spLocks noGrp="1"/>
          </p:cNvSpPr>
          <p:nvPr>
            <p:ph type="title"/>
          </p:nvPr>
        </p:nvSpPr>
        <p:spPr>
          <a:xfrm>
            <a:off x="255974" y="285297"/>
            <a:ext cx="7704667" cy="1752599"/>
          </a:xfrm>
        </p:spPr>
        <p:txBody>
          <a:bodyPr/>
          <a:lstStyle/>
          <a:p>
            <a:r>
              <a:rPr lang="en-CA" sz="5400" dirty="0">
                <a:solidFill>
                  <a:schemeClr val="accent1">
                    <a:lumMod val="50000"/>
                  </a:schemeClr>
                </a:solidFill>
                <a:latin typeface="Amasis MT Pro Black" panose="02040A04050005020304" pitchFamily="18" charset="0"/>
              </a:rPr>
              <a:t>HOUSE RULES…</a:t>
            </a:r>
            <a:endParaRPr lang="en-CA" dirty="0">
              <a:solidFill>
                <a:schemeClr val="accent1">
                  <a:lumMod val="50000"/>
                </a:schemeClr>
              </a:solidFill>
              <a:latin typeface="Amasis MT Pro Black" panose="02040A04050005020304" pitchFamily="18" charset="0"/>
            </a:endParaRPr>
          </a:p>
        </p:txBody>
      </p:sp>
      <p:sp>
        <p:nvSpPr>
          <p:cNvPr id="4" name="Content Placeholder 3">
            <a:extLst>
              <a:ext uri="{FF2B5EF4-FFF2-40B4-BE49-F238E27FC236}">
                <a16:creationId xmlns:a16="http://schemas.microsoft.com/office/drawing/2014/main" id="{76197402-3541-2E6B-800C-3D3EEA62C426}"/>
              </a:ext>
            </a:extLst>
          </p:cNvPr>
          <p:cNvSpPr>
            <a:spLocks noGrp="1"/>
          </p:cNvSpPr>
          <p:nvPr>
            <p:ph sz="half" idx="1"/>
          </p:nvPr>
        </p:nvSpPr>
        <p:spPr>
          <a:xfrm>
            <a:off x="255974" y="2958213"/>
            <a:ext cx="3719592" cy="3058087"/>
          </a:xfrm>
        </p:spPr>
        <p:txBody>
          <a:bodyPr anchor="t">
            <a:normAutofit fontScale="85000" lnSpcReduction="10000"/>
          </a:bodyPr>
          <a:lstStyle/>
          <a:p>
            <a:pPr lvl="0">
              <a:lnSpc>
                <a:spcPct val="100000"/>
              </a:lnSpc>
            </a:pPr>
            <a:r>
              <a:rPr lang="en-CA" sz="3200" baseline="0" dirty="0">
                <a:latin typeface="Amasis MT Pro Black" panose="02040A04050005020304" pitchFamily="18" charset="0"/>
              </a:rPr>
              <a:t>All beverages must be purchased on site.</a:t>
            </a:r>
            <a:endParaRPr lang="en-US" sz="3200" dirty="0">
              <a:latin typeface="Amasis MT Pro Black" panose="02040A04050005020304" pitchFamily="18" charset="0"/>
            </a:endParaRPr>
          </a:p>
        </p:txBody>
      </p:sp>
      <p:sp>
        <p:nvSpPr>
          <p:cNvPr id="5" name="Content Placeholder 4">
            <a:extLst>
              <a:ext uri="{FF2B5EF4-FFF2-40B4-BE49-F238E27FC236}">
                <a16:creationId xmlns:a16="http://schemas.microsoft.com/office/drawing/2014/main" id="{AE33ACE3-582E-124C-3183-2297B4235A0F}"/>
              </a:ext>
            </a:extLst>
          </p:cNvPr>
          <p:cNvSpPr>
            <a:spLocks noGrp="1"/>
          </p:cNvSpPr>
          <p:nvPr>
            <p:ph sz="half" idx="2"/>
          </p:nvPr>
        </p:nvSpPr>
        <p:spPr>
          <a:xfrm>
            <a:off x="4252425" y="2944778"/>
            <a:ext cx="3516923" cy="1894952"/>
          </a:xfrm>
        </p:spPr>
        <p:txBody>
          <a:bodyPr anchor="t">
            <a:normAutofit fontScale="85000" lnSpcReduction="10000"/>
          </a:bodyPr>
          <a:lstStyle/>
          <a:p>
            <a:pPr lvl="0">
              <a:lnSpc>
                <a:spcPct val="100000"/>
              </a:lnSpc>
            </a:pPr>
            <a:r>
              <a:rPr lang="en-CA" sz="3200" baseline="0" dirty="0">
                <a:latin typeface="Amasis MT Pro Black" panose="02040A04050005020304" pitchFamily="18" charset="0"/>
              </a:rPr>
              <a:t>Raise your hand for a drink during the performance.</a:t>
            </a:r>
            <a:endParaRPr lang="en-US" sz="3200" dirty="0">
              <a:latin typeface="Amasis MT Pro Black" panose="02040A04050005020304" pitchFamily="18" charset="0"/>
            </a:endParaRPr>
          </a:p>
        </p:txBody>
      </p:sp>
      <p:sp>
        <p:nvSpPr>
          <p:cNvPr id="3" name="Rectangle 2" descr="Champagne Glasses">
            <a:extLst>
              <a:ext uri="{FF2B5EF4-FFF2-40B4-BE49-F238E27FC236}">
                <a16:creationId xmlns:a16="http://schemas.microsoft.com/office/drawing/2014/main" id="{425C561A-8B4F-6E75-02C7-DD826D27E9DD}"/>
              </a:ext>
            </a:extLst>
          </p:cNvPr>
          <p:cNvSpPr/>
          <p:nvPr/>
        </p:nvSpPr>
        <p:spPr>
          <a:xfrm>
            <a:off x="5499573" y="1874423"/>
            <a:ext cx="1022625" cy="102262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CA"/>
          </a:p>
        </p:txBody>
      </p:sp>
      <p:sp>
        <p:nvSpPr>
          <p:cNvPr id="8" name="Rectangle 7">
            <a:extLst>
              <a:ext uri="{FF2B5EF4-FFF2-40B4-BE49-F238E27FC236}">
                <a16:creationId xmlns:a16="http://schemas.microsoft.com/office/drawing/2014/main" id="{52BCE81B-BB33-E7F0-3F00-67FCA1C89901}"/>
              </a:ext>
            </a:extLst>
          </p:cNvPr>
          <p:cNvSpPr/>
          <p:nvPr/>
        </p:nvSpPr>
        <p:spPr>
          <a:xfrm>
            <a:off x="1598603" y="1874422"/>
            <a:ext cx="1022625" cy="102262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Tree>
    <p:extLst>
      <p:ext uri="{BB962C8B-B14F-4D97-AF65-F5344CB8AC3E}">
        <p14:creationId xmlns:p14="http://schemas.microsoft.com/office/powerpoint/2010/main" val="2435159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4E702D6-65E2-D66A-7948-0BFD37BDDF03}"/>
              </a:ext>
            </a:extLst>
          </p:cNvPr>
          <p:cNvSpPr>
            <a:spLocks noGrp="1"/>
          </p:cNvSpPr>
          <p:nvPr>
            <p:ph idx="1"/>
          </p:nvPr>
        </p:nvSpPr>
        <p:spPr>
          <a:xfrm>
            <a:off x="331304" y="609600"/>
            <a:ext cx="7026927" cy="5817704"/>
          </a:xfrm>
        </p:spPr>
        <p:txBody>
          <a:bodyPr>
            <a:normAutofit fontScale="92500"/>
          </a:bodyPr>
          <a:lstStyle/>
          <a:p>
            <a:pPr marL="0" indent="0" algn="l">
              <a:buNone/>
            </a:pPr>
            <a:r>
              <a:rPr lang="en-US" sz="3200" b="1" i="0" dirty="0">
                <a:solidFill>
                  <a:schemeClr val="accent2">
                    <a:lumMod val="50000"/>
                  </a:schemeClr>
                </a:solidFill>
                <a:effectLst/>
              </a:rPr>
              <a:t>After a successful 20 years Lily decided to take a break from the Beverly Heights Variety Show. She didn't realize until later what a mistake she made...</a:t>
            </a:r>
            <a:br>
              <a:rPr lang="en-US" sz="3200" b="1" i="0" dirty="0">
                <a:solidFill>
                  <a:schemeClr val="accent2">
                    <a:lumMod val="50000"/>
                  </a:schemeClr>
                </a:solidFill>
                <a:effectLst/>
              </a:rPr>
            </a:br>
            <a:endParaRPr lang="en-US" sz="2000" b="1" i="0" dirty="0">
              <a:solidFill>
                <a:schemeClr val="accent2">
                  <a:lumMod val="50000"/>
                </a:schemeClr>
              </a:solidFill>
              <a:effectLst/>
            </a:endParaRPr>
          </a:p>
          <a:p>
            <a:pPr marL="0" indent="0" algn="l">
              <a:buNone/>
            </a:pPr>
            <a:r>
              <a:rPr lang="en-US" sz="3200" b="1" i="0" dirty="0">
                <a:solidFill>
                  <a:schemeClr val="accent2">
                    <a:lumMod val="50000"/>
                  </a:schemeClr>
                </a:solidFill>
                <a:effectLst/>
              </a:rPr>
              <a:t>10 years later they found her feral behind the hall and invited her back.</a:t>
            </a:r>
          </a:p>
          <a:p>
            <a:pPr marL="0" indent="0" algn="l">
              <a:buNone/>
            </a:pPr>
            <a:endParaRPr lang="en-US" b="1" i="0" dirty="0">
              <a:solidFill>
                <a:schemeClr val="accent2">
                  <a:lumMod val="50000"/>
                </a:schemeClr>
              </a:solidFill>
              <a:effectLst/>
            </a:endParaRPr>
          </a:p>
          <a:p>
            <a:pPr marL="0" indent="0" algn="l">
              <a:buNone/>
            </a:pPr>
            <a:r>
              <a:rPr lang="en-US" sz="3200" b="1" dirty="0">
                <a:solidFill>
                  <a:schemeClr val="accent2">
                    <a:lumMod val="50000"/>
                  </a:schemeClr>
                </a:solidFill>
              </a:rPr>
              <a:t>Lily is </a:t>
            </a:r>
            <a:r>
              <a:rPr lang="en-US" sz="3200" b="1" i="0" dirty="0">
                <a:solidFill>
                  <a:schemeClr val="accent2">
                    <a:lumMod val="50000"/>
                  </a:schemeClr>
                </a:solidFill>
                <a:effectLst/>
              </a:rPr>
              <a:t>back to be part of the laughs, music, community and hopefully full of pierogies!</a:t>
            </a:r>
          </a:p>
          <a:p>
            <a:endParaRPr lang="en-CA" dirty="0"/>
          </a:p>
        </p:txBody>
      </p:sp>
    </p:spTree>
    <p:extLst>
      <p:ext uri="{BB962C8B-B14F-4D97-AF65-F5344CB8AC3E}">
        <p14:creationId xmlns:p14="http://schemas.microsoft.com/office/powerpoint/2010/main" val="1703086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4000">
        <p15:prstTrans prst="curtains"/>
      </p:transition>
    </mc:Choice>
    <mc:Fallback xmlns="">
      <p:transition spd="slow" advClick="0" advTm="14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8ED3-E260-38D1-E330-7278CFA2DD2C}"/>
              </a:ext>
            </a:extLst>
          </p:cNvPr>
          <p:cNvSpPr>
            <a:spLocks noGrp="1"/>
          </p:cNvSpPr>
          <p:nvPr>
            <p:ph type="title"/>
          </p:nvPr>
        </p:nvSpPr>
        <p:spPr>
          <a:xfrm>
            <a:off x="416103" y="254914"/>
            <a:ext cx="7704667" cy="1752599"/>
          </a:xfrm>
        </p:spPr>
        <p:txBody>
          <a:bodyPr/>
          <a:lstStyle/>
          <a:p>
            <a:r>
              <a:rPr lang="en-CA" sz="5400" dirty="0">
                <a:solidFill>
                  <a:schemeClr val="accent1">
                    <a:lumMod val="50000"/>
                  </a:schemeClr>
                </a:solidFill>
                <a:latin typeface="Amasis MT Pro Black" panose="02040A04050005020304" pitchFamily="18" charset="0"/>
              </a:rPr>
              <a:t>HOUSE RULES…</a:t>
            </a:r>
            <a:endParaRPr lang="en-CA" dirty="0">
              <a:solidFill>
                <a:schemeClr val="accent1">
                  <a:lumMod val="50000"/>
                </a:schemeClr>
              </a:solidFill>
              <a:latin typeface="Amasis MT Pro Black" panose="02040A04050005020304" pitchFamily="18" charset="0"/>
            </a:endParaRPr>
          </a:p>
        </p:txBody>
      </p:sp>
      <p:sp>
        <p:nvSpPr>
          <p:cNvPr id="4" name="Content Placeholder 3">
            <a:extLst>
              <a:ext uri="{FF2B5EF4-FFF2-40B4-BE49-F238E27FC236}">
                <a16:creationId xmlns:a16="http://schemas.microsoft.com/office/drawing/2014/main" id="{76197402-3541-2E6B-800C-3D3EEA62C426}"/>
              </a:ext>
            </a:extLst>
          </p:cNvPr>
          <p:cNvSpPr>
            <a:spLocks noGrp="1"/>
          </p:cNvSpPr>
          <p:nvPr>
            <p:ph sz="half" idx="1"/>
          </p:nvPr>
        </p:nvSpPr>
        <p:spPr>
          <a:xfrm>
            <a:off x="416103" y="2787078"/>
            <a:ext cx="3739896" cy="3368674"/>
          </a:xfrm>
        </p:spPr>
        <p:txBody>
          <a:bodyPr anchor="t">
            <a:normAutofit/>
          </a:bodyPr>
          <a:lstStyle/>
          <a:p>
            <a:pPr lvl="0">
              <a:lnSpc>
                <a:spcPct val="100000"/>
              </a:lnSpc>
            </a:pPr>
            <a:r>
              <a:rPr lang="en-CA" sz="3200" baseline="0" dirty="0">
                <a:latin typeface="Amasis MT Pro Black" panose="02040A04050005020304" pitchFamily="18" charset="0"/>
              </a:rPr>
              <a:t>Please turn cell phones to silent or turn them off!</a:t>
            </a:r>
            <a:endParaRPr lang="en-US" sz="3200" dirty="0">
              <a:latin typeface="Amasis MT Pro Black" panose="02040A04050005020304" pitchFamily="18" charset="0"/>
            </a:endParaRPr>
          </a:p>
        </p:txBody>
      </p:sp>
      <p:sp>
        <p:nvSpPr>
          <p:cNvPr id="5" name="Content Placeholder 4">
            <a:extLst>
              <a:ext uri="{FF2B5EF4-FFF2-40B4-BE49-F238E27FC236}">
                <a16:creationId xmlns:a16="http://schemas.microsoft.com/office/drawing/2014/main" id="{AE33ACE3-582E-124C-3183-2297B4235A0F}"/>
              </a:ext>
            </a:extLst>
          </p:cNvPr>
          <p:cNvSpPr>
            <a:spLocks noGrp="1"/>
          </p:cNvSpPr>
          <p:nvPr>
            <p:ph sz="half" idx="2"/>
          </p:nvPr>
        </p:nvSpPr>
        <p:spPr>
          <a:xfrm>
            <a:off x="4696018" y="2787078"/>
            <a:ext cx="3279784" cy="1894952"/>
          </a:xfrm>
        </p:spPr>
        <p:txBody>
          <a:bodyPr anchor="t">
            <a:normAutofit/>
          </a:bodyPr>
          <a:lstStyle/>
          <a:p>
            <a:pPr lvl="0">
              <a:lnSpc>
                <a:spcPct val="100000"/>
              </a:lnSpc>
            </a:pPr>
            <a:r>
              <a:rPr lang="en-CA" sz="3200" baseline="0" dirty="0">
                <a:latin typeface="Amasis MT Pro Black" panose="02040A04050005020304" pitchFamily="18" charset="0"/>
              </a:rPr>
              <a:t>Washrooms are located in the lobby.</a:t>
            </a:r>
            <a:endParaRPr lang="en-US" sz="3200" dirty="0">
              <a:latin typeface="Amasis MT Pro Black" panose="02040A04050005020304" pitchFamily="18" charset="0"/>
            </a:endParaRPr>
          </a:p>
        </p:txBody>
      </p:sp>
      <p:sp>
        <p:nvSpPr>
          <p:cNvPr id="3" name="Rectangle 2" descr="Mute Ringer">
            <a:extLst>
              <a:ext uri="{FF2B5EF4-FFF2-40B4-BE49-F238E27FC236}">
                <a16:creationId xmlns:a16="http://schemas.microsoft.com/office/drawing/2014/main" id="{D23272D3-F98C-86AE-E0FD-DF70BA0A0E6A}"/>
              </a:ext>
            </a:extLst>
          </p:cNvPr>
          <p:cNvSpPr/>
          <p:nvPr/>
        </p:nvSpPr>
        <p:spPr>
          <a:xfrm>
            <a:off x="1810176" y="1835328"/>
            <a:ext cx="951750" cy="95175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8" name="Rectangle 7" descr="Marker">
            <a:extLst>
              <a:ext uri="{FF2B5EF4-FFF2-40B4-BE49-F238E27FC236}">
                <a16:creationId xmlns:a16="http://schemas.microsoft.com/office/drawing/2014/main" id="{8BEB7534-68B7-7581-3016-0EA17102CE88}"/>
              </a:ext>
            </a:extLst>
          </p:cNvPr>
          <p:cNvSpPr/>
          <p:nvPr/>
        </p:nvSpPr>
        <p:spPr>
          <a:xfrm>
            <a:off x="5860035" y="1835328"/>
            <a:ext cx="951750" cy="95175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CA"/>
          </a:p>
        </p:txBody>
      </p:sp>
    </p:spTree>
    <p:extLst>
      <p:ext uri="{BB962C8B-B14F-4D97-AF65-F5344CB8AC3E}">
        <p14:creationId xmlns:p14="http://schemas.microsoft.com/office/powerpoint/2010/main" val="348827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D4D-4D95-B3DF-B49F-B471E64D82A7}"/>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a:extLst>
              <a:ext uri="{FF2B5EF4-FFF2-40B4-BE49-F238E27FC236}">
                <a16:creationId xmlns:a16="http://schemas.microsoft.com/office/drawing/2014/main" id="{122C7C7C-DA05-838E-EF74-001392AFE1E0}"/>
              </a:ext>
            </a:extLst>
          </p:cNvPr>
          <p:cNvPicPr>
            <a:picLocks noChangeAspect="1"/>
          </p:cNvPicPr>
          <p:nvPr/>
        </p:nvPicPr>
        <p:blipFill>
          <a:blip r:embed="rId2"/>
          <a:stretch>
            <a:fillRect/>
          </a:stretch>
        </p:blipFill>
        <p:spPr>
          <a:xfrm>
            <a:off x="322557" y="1195516"/>
            <a:ext cx="7257914" cy="5390315"/>
          </a:xfrm>
          <a:prstGeom prst="rect">
            <a:avLst/>
          </a:prstGeom>
        </p:spPr>
      </p:pic>
    </p:spTree>
    <p:extLst>
      <p:ext uri="{BB962C8B-B14F-4D97-AF65-F5344CB8AC3E}">
        <p14:creationId xmlns:p14="http://schemas.microsoft.com/office/powerpoint/2010/main" val="187786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95AD-AB9D-66E8-758F-F8D73E1ABF5F}"/>
              </a:ext>
            </a:extLst>
          </p:cNvPr>
          <p:cNvSpPr>
            <a:spLocks noGrp="1"/>
          </p:cNvSpPr>
          <p:nvPr>
            <p:ph type="title"/>
          </p:nvPr>
        </p:nvSpPr>
        <p:spPr/>
        <p:txBody>
          <a:bodyPr>
            <a:normAutofit/>
          </a:bodyPr>
          <a:lstStyle/>
          <a:p>
            <a:r>
              <a:rPr lang="en-US" b="1" i="1" dirty="0">
                <a:solidFill>
                  <a:schemeClr val="accent1">
                    <a:lumMod val="50000"/>
                  </a:schemeClr>
                </a:solidFill>
              </a:rPr>
              <a:t>Just in case…. </a:t>
            </a:r>
            <a:br>
              <a:rPr lang="en-US" b="1" i="1" dirty="0">
                <a:solidFill>
                  <a:schemeClr val="accent1">
                    <a:lumMod val="50000"/>
                  </a:schemeClr>
                </a:solidFill>
              </a:rPr>
            </a:br>
            <a:r>
              <a:rPr lang="en-US" b="1" i="1" dirty="0">
                <a:solidFill>
                  <a:schemeClr val="accent1">
                    <a:lumMod val="50000"/>
                  </a:schemeClr>
                </a:solidFill>
              </a:rPr>
              <a:t>better safe than sorry!</a:t>
            </a:r>
            <a:endParaRPr lang="en-CA" b="1" i="1" dirty="0">
              <a:solidFill>
                <a:schemeClr val="accent1">
                  <a:lumMod val="50000"/>
                </a:schemeClr>
              </a:solidFill>
            </a:endParaRPr>
          </a:p>
        </p:txBody>
      </p:sp>
      <p:sp>
        <p:nvSpPr>
          <p:cNvPr id="3" name="Content Placeholder 2">
            <a:extLst>
              <a:ext uri="{FF2B5EF4-FFF2-40B4-BE49-F238E27FC236}">
                <a16:creationId xmlns:a16="http://schemas.microsoft.com/office/drawing/2014/main" id="{BED30440-F2EC-A2C7-697C-6A820D85D75A}"/>
              </a:ext>
            </a:extLst>
          </p:cNvPr>
          <p:cNvSpPr>
            <a:spLocks noGrp="1"/>
          </p:cNvSpPr>
          <p:nvPr>
            <p:ph idx="1"/>
          </p:nvPr>
        </p:nvSpPr>
        <p:spPr>
          <a:xfrm>
            <a:off x="535141" y="2367627"/>
            <a:ext cx="7052442" cy="3880773"/>
          </a:xfrm>
        </p:spPr>
        <p:txBody>
          <a:bodyPr>
            <a:normAutofit/>
          </a:bodyPr>
          <a:lstStyle/>
          <a:p>
            <a:r>
              <a:rPr lang="en-US" sz="2400" dirty="0"/>
              <a:t>Check for your nearest emergency exit – two exits on the east side of the main hall, or exit through the lobby and out the main door.</a:t>
            </a:r>
          </a:p>
          <a:p>
            <a:r>
              <a:rPr lang="en-US" sz="2400" dirty="0"/>
              <a:t>Emergency fire pull stations are located near the exits.</a:t>
            </a:r>
            <a:endParaRPr lang="en-CA" sz="2400" dirty="0"/>
          </a:p>
          <a:p>
            <a:r>
              <a:rPr lang="en-US" sz="2400" dirty="0"/>
              <a:t>Emergency evacuation routes and procedures are posted just inside the hall near the lobby doors (and the fire extinguisher) and near the main entrance in the lobby.</a:t>
            </a:r>
          </a:p>
        </p:txBody>
      </p:sp>
      <p:pic>
        <p:nvPicPr>
          <p:cNvPr id="4" name="Picture 3">
            <a:extLst>
              <a:ext uri="{FF2B5EF4-FFF2-40B4-BE49-F238E27FC236}">
                <a16:creationId xmlns:a16="http://schemas.microsoft.com/office/drawing/2014/main" id="{294E9AF9-9CFF-5DBF-8F13-842DF7E8AB86}"/>
              </a:ext>
            </a:extLst>
          </p:cNvPr>
          <p:cNvPicPr>
            <a:picLocks noChangeAspect="1"/>
          </p:cNvPicPr>
          <p:nvPr/>
        </p:nvPicPr>
        <p:blipFill>
          <a:blip r:embed="rId2"/>
          <a:stretch>
            <a:fillRect/>
          </a:stretch>
        </p:blipFill>
        <p:spPr>
          <a:xfrm>
            <a:off x="5913371" y="150403"/>
            <a:ext cx="3062464" cy="2217224"/>
          </a:xfrm>
          <a:prstGeom prst="rect">
            <a:avLst/>
          </a:prstGeom>
        </p:spPr>
      </p:pic>
    </p:spTree>
    <p:extLst>
      <p:ext uri="{BB962C8B-B14F-4D97-AF65-F5344CB8AC3E}">
        <p14:creationId xmlns:p14="http://schemas.microsoft.com/office/powerpoint/2010/main" val="3761691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3000">
        <p15:prstTrans prst="curtains"/>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75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nodeType="afterEffect">
                                  <p:stCondLst>
                                    <p:cond delay="2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4250"/>
                            </p:stCondLst>
                            <p:childTnLst>
                              <p:par>
                                <p:cTn id="17" presetID="10" presetClass="entr" presetSubtype="0" fill="hold" nodeType="afterEffect">
                                  <p:stCondLst>
                                    <p:cond delay="2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16">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Isosceles Triangle 20">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Freeform: Shape 22">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C1CDC1-5042-4305-1EC5-BAFE4B8F66B4}"/>
              </a:ext>
            </a:extLst>
          </p:cNvPr>
          <p:cNvSpPr>
            <a:spLocks noGrp="1"/>
          </p:cNvSpPr>
          <p:nvPr>
            <p:ph type="ctrTitle"/>
          </p:nvPr>
        </p:nvSpPr>
        <p:spPr>
          <a:xfrm>
            <a:off x="2886438" y="409904"/>
            <a:ext cx="5849423" cy="5507419"/>
          </a:xfrm>
        </p:spPr>
        <p:txBody>
          <a:bodyPr>
            <a:normAutofit/>
          </a:bodyPr>
          <a:lstStyle/>
          <a:p>
            <a:pPr lvl="0" algn="l">
              <a:lnSpc>
                <a:spcPct val="90000"/>
              </a:lnSpc>
            </a:pPr>
            <a:r>
              <a:rPr lang="en-CA" baseline="0" dirty="0">
                <a:solidFill>
                  <a:srgbClr val="FFFFFF"/>
                </a:solidFill>
                <a:latin typeface="Amasis MT Pro Black" panose="02040A04050005020304" pitchFamily="18" charset="0"/>
              </a:rPr>
              <a:t>Please keep </a:t>
            </a:r>
            <a:br>
              <a:rPr lang="en-CA" baseline="0" dirty="0">
                <a:solidFill>
                  <a:srgbClr val="FFFFFF"/>
                </a:solidFill>
                <a:latin typeface="Amasis MT Pro Black" panose="02040A04050005020304" pitchFamily="18" charset="0"/>
              </a:rPr>
            </a:br>
            <a:r>
              <a:rPr lang="en-CA" baseline="0" dirty="0">
                <a:solidFill>
                  <a:srgbClr val="FFFFFF"/>
                </a:solidFill>
                <a:latin typeface="Amasis MT Pro Black" panose="02040A04050005020304" pitchFamily="18" charset="0"/>
              </a:rPr>
              <a:t>table talk to a minimum, and laughter to a maximum! </a:t>
            </a:r>
            <a:br>
              <a:rPr lang="en-CA" baseline="0" dirty="0">
                <a:solidFill>
                  <a:srgbClr val="FFFFFF"/>
                </a:solidFill>
                <a:latin typeface="Amasis MT Pro Black" panose="02040A04050005020304" pitchFamily="18" charset="0"/>
              </a:rPr>
            </a:br>
            <a:br>
              <a:rPr lang="en-CA" sz="4800" baseline="0" dirty="0">
                <a:solidFill>
                  <a:srgbClr val="FFFFFF"/>
                </a:solidFill>
                <a:latin typeface="Amasis MT Pro Black" panose="02040A04050005020304" pitchFamily="18" charset="0"/>
              </a:rPr>
            </a:br>
            <a:r>
              <a:rPr lang="en-CA" sz="4800" i="1" baseline="0" dirty="0">
                <a:solidFill>
                  <a:srgbClr val="FFFFFF"/>
                </a:solidFill>
                <a:latin typeface="Amasis MT Pro Black" panose="02040A04050005020304" pitchFamily="18" charset="0"/>
              </a:rPr>
              <a:t>Enjoy the show!</a:t>
            </a:r>
            <a:endParaRPr lang="en-CA" sz="4800" i="1" dirty="0">
              <a:solidFill>
                <a:srgbClr val="FFFFFF"/>
              </a:solidFill>
              <a:latin typeface="Amasis MT Pro Black" panose="02040A04050005020304" pitchFamily="18" charset="0"/>
            </a:endParaRPr>
          </a:p>
        </p:txBody>
      </p:sp>
      <p:sp>
        <p:nvSpPr>
          <p:cNvPr id="25" name="Isosceles Triangle 24">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25C0489-6F1C-F4CA-6563-4CBD7EAF8351}"/>
              </a:ext>
            </a:extLst>
          </p:cNvPr>
          <p:cNvPicPr>
            <a:picLocks noChangeAspect="1"/>
          </p:cNvPicPr>
          <p:nvPr/>
        </p:nvPicPr>
        <p:blipFill>
          <a:blip r:embed="rId2"/>
          <a:stretch>
            <a:fillRect/>
          </a:stretch>
        </p:blipFill>
        <p:spPr>
          <a:xfrm rot="21246141">
            <a:off x="158619" y="3028747"/>
            <a:ext cx="2491635" cy="24916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F483E0B5-5F17-880E-36B9-231C6202E1D0}"/>
              </a:ext>
            </a:extLst>
          </p:cNvPr>
          <p:cNvPicPr>
            <a:picLocks noChangeAspect="1"/>
          </p:cNvPicPr>
          <p:nvPr/>
        </p:nvPicPr>
        <p:blipFill>
          <a:blip r:embed="rId3"/>
          <a:stretch>
            <a:fillRect/>
          </a:stretch>
        </p:blipFill>
        <p:spPr>
          <a:xfrm>
            <a:off x="532225" y="265299"/>
            <a:ext cx="1548667" cy="2325326"/>
          </a:xfrm>
          <a:prstGeom prst="rect">
            <a:avLst/>
          </a:prstGeom>
        </p:spPr>
      </p:pic>
    </p:spTree>
    <p:extLst>
      <p:ext uri="{BB962C8B-B14F-4D97-AF65-F5344CB8AC3E}">
        <p14:creationId xmlns:p14="http://schemas.microsoft.com/office/powerpoint/2010/main" val="1905027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02A2CF6-4C4E-672A-025A-0110AD804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3F6B3-32D4-3800-883F-0E33298B716E}"/>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a:extLst>
              <a:ext uri="{FF2B5EF4-FFF2-40B4-BE49-F238E27FC236}">
                <a16:creationId xmlns:a16="http://schemas.microsoft.com/office/drawing/2014/main" id="{9AE37DC6-DCA3-67F5-D8A5-20E65361437D}"/>
              </a:ext>
            </a:extLst>
          </p:cNvPr>
          <p:cNvPicPr>
            <a:picLocks noChangeAspect="1"/>
          </p:cNvPicPr>
          <p:nvPr/>
        </p:nvPicPr>
        <p:blipFill>
          <a:blip r:embed="rId2"/>
          <a:stretch>
            <a:fillRect/>
          </a:stretch>
        </p:blipFill>
        <p:spPr>
          <a:xfrm>
            <a:off x="279626" y="1130444"/>
            <a:ext cx="7365547" cy="5281993"/>
          </a:xfrm>
          <a:prstGeom prst="rect">
            <a:avLst/>
          </a:prstGeom>
        </p:spPr>
      </p:pic>
    </p:spTree>
    <p:extLst>
      <p:ext uri="{BB962C8B-B14F-4D97-AF65-F5344CB8AC3E}">
        <p14:creationId xmlns:p14="http://schemas.microsoft.com/office/powerpoint/2010/main" val="1675251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D541B-FFE3-E12B-FB5A-6D93D6926A71}"/>
              </a:ext>
            </a:extLst>
          </p:cNvPr>
          <p:cNvSpPr>
            <a:spLocks noGrp="1"/>
          </p:cNvSpPr>
          <p:nvPr>
            <p:ph type="title"/>
          </p:nvPr>
        </p:nvSpPr>
        <p:spPr>
          <a:xfrm>
            <a:off x="149415" y="604143"/>
            <a:ext cx="8721315" cy="1752599"/>
          </a:xfrm>
        </p:spPr>
        <p:txBody>
          <a:bodyPr vert="horz" lIns="91440" tIns="45720" rIns="91440" bIns="45720" rtlCol="0" anchor="ctr">
            <a:normAutofit fontScale="90000"/>
          </a:bodyPr>
          <a:lstStyle/>
          <a:p>
            <a:pPr algn="ctr"/>
            <a:r>
              <a:rPr lang="en-US" sz="6700" dirty="0">
                <a:solidFill>
                  <a:schemeClr val="accent1">
                    <a:lumMod val="50000"/>
                  </a:schemeClr>
                </a:solidFill>
                <a:latin typeface="Amasis MT Pro Black" panose="02040A04050005020304" pitchFamily="18" charset="0"/>
              </a:rPr>
              <a:t>Paulina’s Catering </a:t>
            </a:r>
            <a:br>
              <a:rPr lang="en-US" sz="4400" dirty="0">
                <a:solidFill>
                  <a:schemeClr val="accent1">
                    <a:lumMod val="50000"/>
                  </a:schemeClr>
                </a:solidFill>
                <a:latin typeface="Amasis MT Pro Black" panose="02040A04050005020304" pitchFamily="18" charset="0"/>
              </a:rPr>
            </a:br>
            <a:r>
              <a:rPr lang="en-US" sz="4400" dirty="0">
                <a:solidFill>
                  <a:schemeClr val="accent1">
                    <a:lumMod val="50000"/>
                  </a:schemeClr>
                </a:solidFill>
                <a:latin typeface="Amasis MT Pro Black" panose="02040A04050005020304" pitchFamily="18" charset="0"/>
              </a:rPr>
              <a:t>2 Friday Nights only: </a:t>
            </a:r>
            <a:br>
              <a:rPr lang="en-US" sz="4400" dirty="0">
                <a:solidFill>
                  <a:schemeClr val="accent1">
                    <a:lumMod val="50000"/>
                  </a:schemeClr>
                </a:solidFill>
                <a:latin typeface="Amasis MT Pro Black" panose="02040A04050005020304" pitchFamily="18" charset="0"/>
              </a:rPr>
            </a:br>
            <a:r>
              <a:rPr lang="en-US" sz="4400" dirty="0">
                <a:solidFill>
                  <a:schemeClr val="accent1">
                    <a:lumMod val="50000"/>
                  </a:schemeClr>
                </a:solidFill>
                <a:latin typeface="Amasis MT Pro Black" panose="02040A04050005020304" pitchFamily="18" charset="0"/>
              </a:rPr>
              <a:t>March 1 or March 8 </a:t>
            </a:r>
            <a:br>
              <a:rPr lang="en-US" sz="4400" dirty="0">
                <a:solidFill>
                  <a:schemeClr val="accent1">
                    <a:lumMod val="50000"/>
                  </a:schemeClr>
                </a:solidFill>
                <a:latin typeface="Amasis MT Pro Black" panose="02040A04050005020304" pitchFamily="18" charset="0"/>
              </a:rPr>
            </a:br>
            <a:endParaRPr lang="en-US" sz="4400" dirty="0">
              <a:solidFill>
                <a:schemeClr val="accent1">
                  <a:lumMod val="50000"/>
                </a:schemeClr>
              </a:solidFill>
              <a:latin typeface="Amasis MT Pro Black" panose="02040A04050005020304" pitchFamily="18" charset="0"/>
            </a:endParaRPr>
          </a:p>
        </p:txBody>
      </p:sp>
      <p:sp>
        <p:nvSpPr>
          <p:cNvPr id="3" name="Content Placeholder 2">
            <a:extLst>
              <a:ext uri="{FF2B5EF4-FFF2-40B4-BE49-F238E27FC236}">
                <a16:creationId xmlns:a16="http://schemas.microsoft.com/office/drawing/2014/main" id="{092908AF-6875-BFF8-E01A-FE0357D389D8}"/>
              </a:ext>
            </a:extLst>
          </p:cNvPr>
          <p:cNvSpPr>
            <a:spLocks noGrp="1"/>
          </p:cNvSpPr>
          <p:nvPr>
            <p:ph sz="half" idx="1"/>
          </p:nvPr>
        </p:nvSpPr>
        <p:spPr>
          <a:xfrm>
            <a:off x="3475161" y="1947134"/>
            <a:ext cx="5519424" cy="4910865"/>
          </a:xfrm>
        </p:spPr>
        <p:txBody>
          <a:bodyPr vert="horz" lIns="91440" tIns="45720" rIns="91440" bIns="45720" rtlCol="0" anchor="ctr">
            <a:normAutofit/>
          </a:bodyPr>
          <a:lstStyle/>
          <a:p>
            <a:pPr marL="0" indent="0" algn="ctr">
              <a:buNone/>
            </a:pPr>
            <a:r>
              <a:rPr lang="en-US" sz="4800" dirty="0">
                <a:latin typeface="Amasis MT Pro Black" panose="02040A04050005020304" pitchFamily="18" charset="0"/>
              </a:rPr>
              <a:t>Ukrainian Dinner Plate $21</a:t>
            </a:r>
          </a:p>
          <a:p>
            <a:r>
              <a:rPr lang="en-US" sz="2400" dirty="0">
                <a:latin typeface="Amasis MT Pro Black" panose="02040A04050005020304" pitchFamily="18" charset="0"/>
              </a:rPr>
              <a:t>Potato cheddar perogies, cabbage rolls, roasted garlic sausage, creamy coleslaw and sour cream.</a:t>
            </a:r>
          </a:p>
          <a:p>
            <a:r>
              <a:rPr lang="en-US" sz="2400" dirty="0">
                <a:latin typeface="Amasis MT Pro Black" panose="02040A04050005020304" pitchFamily="18" charset="0"/>
              </a:rPr>
              <a:t>Served only until 8pm, tickets in the lobby </a:t>
            </a:r>
            <a:r>
              <a:rPr lang="en-US" sz="2000" dirty="0">
                <a:latin typeface="Amasis MT Pro Black" panose="02040A04050005020304" pitchFamily="18" charset="0"/>
              </a:rPr>
              <a:t>(limited quantities!)</a:t>
            </a:r>
            <a:endParaRPr lang="en-US" sz="2400" dirty="0">
              <a:latin typeface="Amasis MT Pro Black" panose="02040A04050005020304" pitchFamily="18" charset="0"/>
            </a:endParaRPr>
          </a:p>
        </p:txBody>
      </p:sp>
      <p:pic>
        <p:nvPicPr>
          <p:cNvPr id="7" name="Picture 6">
            <a:extLst>
              <a:ext uri="{FF2B5EF4-FFF2-40B4-BE49-F238E27FC236}">
                <a16:creationId xmlns:a16="http://schemas.microsoft.com/office/drawing/2014/main" id="{117CE4C3-3880-3950-3E8C-B2FF625CAA52}"/>
              </a:ext>
            </a:extLst>
          </p:cNvPr>
          <p:cNvPicPr>
            <a:picLocks noChangeAspect="1"/>
          </p:cNvPicPr>
          <p:nvPr/>
        </p:nvPicPr>
        <p:blipFill>
          <a:blip r:embed="rId3"/>
          <a:stretch>
            <a:fillRect/>
          </a:stretch>
        </p:blipFill>
        <p:spPr>
          <a:xfrm>
            <a:off x="185932" y="2532903"/>
            <a:ext cx="3252713" cy="3252713"/>
          </a:xfrm>
          <a:prstGeom prst="ellipse">
            <a:avLst/>
          </a:prstGeom>
          <a:ln>
            <a:noFill/>
          </a:ln>
          <a:effectLst>
            <a:softEdge rad="112500"/>
          </a:effectLst>
        </p:spPr>
      </p:pic>
    </p:spTree>
    <p:extLst>
      <p:ext uri="{BB962C8B-B14F-4D97-AF65-F5344CB8AC3E}">
        <p14:creationId xmlns:p14="http://schemas.microsoft.com/office/powerpoint/2010/main" val="62797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173DAAF-7846-BB8D-AC06-D740E42B5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FA0A9-EDA5-05F3-DB4E-8E39CCFC173F}"/>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descr="A cow with a smile&#10;&#10;Description automatically generated with medium confidence">
            <a:extLst>
              <a:ext uri="{FF2B5EF4-FFF2-40B4-BE49-F238E27FC236}">
                <a16:creationId xmlns:a16="http://schemas.microsoft.com/office/drawing/2014/main" id="{242916F3-8930-391F-C85B-7A76AD88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28" y="1043491"/>
            <a:ext cx="7926144" cy="5595857"/>
          </a:xfrm>
          <a:prstGeom prst="rect">
            <a:avLst/>
          </a:prstGeom>
        </p:spPr>
      </p:pic>
    </p:spTree>
    <p:extLst>
      <p:ext uri="{BB962C8B-B14F-4D97-AF65-F5344CB8AC3E}">
        <p14:creationId xmlns:p14="http://schemas.microsoft.com/office/powerpoint/2010/main" val="3571888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028601-223B-20BC-35D7-2AD00CF5267A}"/>
              </a:ext>
            </a:extLst>
          </p:cNvPr>
          <p:cNvSpPr>
            <a:spLocks noGrp="1"/>
          </p:cNvSpPr>
          <p:nvPr>
            <p:ph idx="1"/>
          </p:nvPr>
        </p:nvSpPr>
        <p:spPr>
          <a:xfrm>
            <a:off x="3754419" y="1315547"/>
            <a:ext cx="4757633" cy="5389581"/>
          </a:xfrm>
        </p:spPr>
        <p:txBody>
          <a:bodyPr>
            <a:normAutofit lnSpcReduction="10000"/>
          </a:bodyPr>
          <a:lstStyle/>
          <a:p>
            <a:pPr>
              <a:buClr>
                <a:schemeClr val="accent1">
                  <a:lumMod val="50000"/>
                </a:schemeClr>
              </a:buClr>
            </a:pPr>
            <a:r>
              <a:rPr lang="en-CA" sz="2400" dirty="0">
                <a:latin typeface="Amasis MT Pro Black" panose="02040A04050005020304" pitchFamily="18" charset="0"/>
              </a:rPr>
              <a:t>Wings (S&amp;P, Teriyaki or          Honey Garlic)</a:t>
            </a:r>
          </a:p>
          <a:p>
            <a:pPr>
              <a:buClr>
                <a:schemeClr val="accent1">
                  <a:lumMod val="50000"/>
                </a:schemeClr>
              </a:buClr>
            </a:pPr>
            <a:r>
              <a:rPr lang="en-CA" sz="2400" dirty="0">
                <a:latin typeface="Amasis MT Pro Black" panose="02040A04050005020304" pitchFamily="18" charset="0"/>
              </a:rPr>
              <a:t>Hamburger</a:t>
            </a:r>
          </a:p>
          <a:p>
            <a:pPr>
              <a:buClr>
                <a:schemeClr val="accent1">
                  <a:lumMod val="50000"/>
                </a:schemeClr>
              </a:buClr>
            </a:pPr>
            <a:r>
              <a:rPr lang="en-CA" sz="2400" dirty="0">
                <a:latin typeface="Amasis MT Pro Black" panose="02040A04050005020304" pitchFamily="18" charset="0"/>
              </a:rPr>
              <a:t>Nachos &amp; Cheese</a:t>
            </a:r>
          </a:p>
          <a:p>
            <a:pPr>
              <a:buClr>
                <a:schemeClr val="accent1">
                  <a:lumMod val="50000"/>
                </a:schemeClr>
              </a:buClr>
            </a:pPr>
            <a:r>
              <a:rPr lang="en-CA" sz="2400" dirty="0">
                <a:latin typeface="Amasis MT Pro Black" panose="02040A04050005020304" pitchFamily="18" charset="0"/>
              </a:rPr>
              <a:t>Caesar Salad</a:t>
            </a:r>
          </a:p>
          <a:p>
            <a:pPr>
              <a:buClr>
                <a:schemeClr val="accent1">
                  <a:lumMod val="50000"/>
                </a:schemeClr>
              </a:buClr>
            </a:pPr>
            <a:r>
              <a:rPr lang="en-CA" sz="2400" dirty="0">
                <a:latin typeface="Amasis MT Pro Black" panose="02040A04050005020304" pitchFamily="18" charset="0"/>
              </a:rPr>
              <a:t>Popcorn</a:t>
            </a:r>
          </a:p>
          <a:p>
            <a:pPr>
              <a:buClr>
                <a:schemeClr val="accent1">
                  <a:lumMod val="50000"/>
                </a:schemeClr>
              </a:buClr>
            </a:pPr>
            <a:r>
              <a:rPr lang="en-CA" sz="2400" dirty="0">
                <a:latin typeface="Amasis MT Pro Black" panose="02040A04050005020304" pitchFamily="18" charset="0"/>
              </a:rPr>
              <a:t>Chips</a:t>
            </a:r>
          </a:p>
          <a:p>
            <a:pPr>
              <a:buClr>
                <a:schemeClr val="accent1">
                  <a:lumMod val="50000"/>
                </a:schemeClr>
              </a:buClr>
            </a:pPr>
            <a:r>
              <a:rPr lang="en-CA" sz="2400" dirty="0">
                <a:latin typeface="Amasis MT Pro Black" panose="02040A04050005020304" pitchFamily="18" charset="0"/>
              </a:rPr>
              <a:t>Sweet treats</a:t>
            </a:r>
          </a:p>
          <a:p>
            <a:pPr>
              <a:buClr>
                <a:schemeClr val="accent1">
                  <a:lumMod val="50000"/>
                </a:schemeClr>
              </a:buClr>
            </a:pPr>
            <a:r>
              <a:rPr lang="en-CA" sz="2400" dirty="0">
                <a:latin typeface="Amasis MT Pro Black" panose="02040A04050005020304" pitchFamily="18" charset="0"/>
              </a:rPr>
              <a:t>Coffee (add a shot of Baileys from the bar!)</a:t>
            </a:r>
          </a:p>
          <a:p>
            <a:pPr marL="0" indent="0">
              <a:buNone/>
            </a:pPr>
            <a:r>
              <a:rPr lang="en-CA" sz="2400" dirty="0">
                <a:latin typeface="Amasis MT Pro Black" panose="02040A04050005020304" pitchFamily="18" charset="0"/>
              </a:rPr>
              <a:t>Full menu with descriptions &amp; prices on the display near the kitchen or on the tables!</a:t>
            </a:r>
          </a:p>
        </p:txBody>
      </p:sp>
      <p:pic>
        <p:nvPicPr>
          <p:cNvPr id="5" name="Picture 4" descr="Popcorn spilled from bag to red background">
            <a:extLst>
              <a:ext uri="{FF2B5EF4-FFF2-40B4-BE49-F238E27FC236}">
                <a16:creationId xmlns:a16="http://schemas.microsoft.com/office/drawing/2014/main" id="{562170E6-1B48-271A-D7B3-A391C7486EC0}"/>
              </a:ext>
            </a:extLst>
          </p:cNvPr>
          <p:cNvPicPr>
            <a:picLocks noChangeAspect="1"/>
          </p:cNvPicPr>
          <p:nvPr/>
        </p:nvPicPr>
        <p:blipFill rotWithShape="1">
          <a:blip r:embed="rId2">
            <a:extLst>
              <a:ext uri="{28A0092B-C50C-407E-A947-70E740481C1C}">
                <a14:useLocalDpi xmlns:a14="http://schemas.microsoft.com/office/drawing/2010/main" val="0"/>
              </a:ext>
            </a:extLst>
          </a:blip>
          <a:srcRect l="6568" r="5043"/>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807008F6-D09D-E4A0-6319-629F3DE37E9A}"/>
              </a:ext>
            </a:extLst>
          </p:cNvPr>
          <p:cNvSpPr>
            <a:spLocks noGrp="1"/>
          </p:cNvSpPr>
          <p:nvPr>
            <p:ph type="title"/>
          </p:nvPr>
        </p:nvSpPr>
        <p:spPr>
          <a:xfrm>
            <a:off x="703283" y="281240"/>
            <a:ext cx="8788998" cy="1320800"/>
          </a:xfrm>
        </p:spPr>
        <p:txBody>
          <a:bodyPr>
            <a:normAutofit/>
          </a:bodyPr>
          <a:lstStyle/>
          <a:p>
            <a:pPr>
              <a:lnSpc>
                <a:spcPct val="90000"/>
              </a:lnSpc>
            </a:pPr>
            <a:r>
              <a:rPr lang="en-US" sz="6000" dirty="0">
                <a:solidFill>
                  <a:schemeClr val="tx1"/>
                </a:solidFill>
                <a:latin typeface="Amasis MT Pro Black" panose="02040A04050005020304" pitchFamily="18" charset="0"/>
              </a:rPr>
              <a:t>BHVS CONCESSION</a:t>
            </a:r>
            <a:endParaRPr lang="en-CA" sz="6000" dirty="0">
              <a:solidFill>
                <a:schemeClr val="tx1"/>
              </a:solidFill>
            </a:endParaRPr>
          </a:p>
        </p:txBody>
      </p:sp>
    </p:spTree>
    <p:extLst>
      <p:ext uri="{BB962C8B-B14F-4D97-AF65-F5344CB8AC3E}">
        <p14:creationId xmlns:p14="http://schemas.microsoft.com/office/powerpoint/2010/main" val="3390820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3000">
        <p15:prstTrans prst="curtains"/>
      </p:transition>
    </mc:Choice>
    <mc:Fallback xmlns="">
      <p:transition spd="slow" advClick="0" advTm="13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BFDD6C2-46F2-5A2D-8B7A-47FBBA25D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5B217-CD46-93B5-E4D8-045F5C244F78}"/>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descr="A blue and white flyer with a building and text&#10;&#10;Description automatically generated">
            <a:extLst>
              <a:ext uri="{FF2B5EF4-FFF2-40B4-BE49-F238E27FC236}">
                <a16:creationId xmlns:a16="http://schemas.microsoft.com/office/drawing/2014/main" id="{682DBF35-E22A-3654-607E-C1FBC0FAD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459" y="1043491"/>
            <a:ext cx="4777741" cy="5677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5186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 name="Picture 2" descr="Image result for debit machineclipart">
            <a:extLst>
              <a:ext uri="{FF2B5EF4-FFF2-40B4-BE49-F238E27FC236}">
                <a16:creationId xmlns:a16="http://schemas.microsoft.com/office/drawing/2014/main" id="{E75D1020-05F6-5F86-7980-498737C9DC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40" r="24409"/>
          <a:stretch/>
        </p:blipFill>
        <p:spPr bwMode="auto">
          <a:xfrm>
            <a:off x="5169693" y="10"/>
            <a:ext cx="397430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C680B0-E668-F7BC-B778-1DEE2DCC5494}"/>
              </a:ext>
            </a:extLst>
          </p:cNvPr>
          <p:cNvSpPr>
            <a:spLocks noGrp="1"/>
          </p:cNvSpPr>
          <p:nvPr>
            <p:ph type="title"/>
          </p:nvPr>
        </p:nvSpPr>
        <p:spPr>
          <a:xfrm>
            <a:off x="86301" y="190500"/>
            <a:ext cx="5525069" cy="1752599"/>
          </a:xfrm>
        </p:spPr>
        <p:txBody>
          <a:bodyPr>
            <a:normAutofit/>
          </a:bodyPr>
          <a:lstStyle/>
          <a:p>
            <a:pPr algn="l"/>
            <a:r>
              <a:rPr lang="en-CA" sz="4800" dirty="0">
                <a:solidFill>
                  <a:schemeClr val="accent1">
                    <a:lumMod val="50000"/>
                  </a:schemeClr>
                </a:solidFill>
                <a:latin typeface="Amasis MT Pro Black" panose="02040A04050005020304" pitchFamily="18" charset="0"/>
              </a:rPr>
              <a:t>FORGOT CASH?</a:t>
            </a:r>
          </a:p>
        </p:txBody>
      </p:sp>
      <p:sp>
        <p:nvSpPr>
          <p:cNvPr id="3" name="Content Placeholder 2">
            <a:extLst>
              <a:ext uri="{FF2B5EF4-FFF2-40B4-BE49-F238E27FC236}">
                <a16:creationId xmlns:a16="http://schemas.microsoft.com/office/drawing/2014/main" id="{961CAD23-D7DB-5440-D652-D5A7A5302A3E}"/>
              </a:ext>
            </a:extLst>
          </p:cNvPr>
          <p:cNvSpPr>
            <a:spLocks noGrp="1"/>
          </p:cNvSpPr>
          <p:nvPr>
            <p:ph idx="1"/>
          </p:nvPr>
        </p:nvSpPr>
        <p:spPr>
          <a:xfrm>
            <a:off x="121075" y="1790701"/>
            <a:ext cx="4684686" cy="4067488"/>
          </a:xfrm>
        </p:spPr>
        <p:txBody>
          <a:bodyPr>
            <a:noAutofit/>
          </a:bodyPr>
          <a:lstStyle/>
          <a:p>
            <a:pPr marL="0" indent="0">
              <a:buNone/>
            </a:pPr>
            <a:r>
              <a:rPr lang="en-CA" sz="4000" dirty="0">
                <a:latin typeface="Amasis MT Pro Black" panose="02040A04050005020304" pitchFamily="18" charset="0"/>
              </a:rPr>
              <a:t>Debit accepted at the token booth for concession or token purchases </a:t>
            </a:r>
          </a:p>
          <a:p>
            <a:pPr marL="0" indent="0">
              <a:buNone/>
            </a:pPr>
            <a:r>
              <a:rPr lang="en-CA" sz="2800" dirty="0">
                <a:latin typeface="Amasis MT Pro Black" panose="02040A04050005020304" pitchFamily="18" charset="0"/>
              </a:rPr>
              <a:t>(no cash back, cannot be used for raffles)</a:t>
            </a:r>
            <a:endParaRPr lang="en-CA" sz="4000" dirty="0">
              <a:latin typeface="Amasis MT Pro Black" panose="02040A04050005020304" pitchFamily="18" charset="0"/>
            </a:endParaRPr>
          </a:p>
        </p:txBody>
      </p:sp>
    </p:spTree>
    <p:extLst>
      <p:ext uri="{BB962C8B-B14F-4D97-AF65-F5344CB8AC3E}">
        <p14:creationId xmlns:p14="http://schemas.microsoft.com/office/powerpoint/2010/main" val="257975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pic>
        <p:nvPicPr>
          <p:cNvPr id="3" name="Content Placeholder 4">
            <a:extLst>
              <a:ext uri="{FF2B5EF4-FFF2-40B4-BE49-F238E27FC236}">
                <a16:creationId xmlns:a16="http://schemas.microsoft.com/office/drawing/2014/main" id="{ABAAD274-4F93-8275-80F2-54BA7A0169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2" b="632"/>
          <a:stretch/>
        </p:blipFill>
        <p:spPr bwMode="auto">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925D4A02-9253-B003-75AB-AFBF98FDAC3C}"/>
              </a:ext>
            </a:extLst>
          </p:cNvPr>
          <p:cNvSpPr>
            <a:spLocks noGrp="1"/>
          </p:cNvSpPr>
          <p:nvPr>
            <p:ph type="title"/>
          </p:nvPr>
        </p:nvSpPr>
        <p:spPr>
          <a:xfrm>
            <a:off x="508909" y="1312320"/>
            <a:ext cx="3066142" cy="2369093"/>
          </a:xfrm>
        </p:spPr>
        <p:txBody>
          <a:bodyPr vert="horz" lIns="91440" tIns="45720" rIns="91440" bIns="45720" rtlCol="0" anchor="b">
            <a:normAutofit/>
          </a:bodyPr>
          <a:lstStyle/>
          <a:p>
            <a:pPr algn="ctr"/>
            <a:r>
              <a:rPr lang="en-US" sz="3900" b="1" dirty="0">
                <a:solidFill>
                  <a:schemeClr val="accent1">
                    <a:lumMod val="50000"/>
                  </a:schemeClr>
                </a:solidFill>
              </a:rPr>
              <a:t>Written, compiled &amp; Directed by</a:t>
            </a:r>
          </a:p>
        </p:txBody>
      </p:sp>
      <p:sp>
        <p:nvSpPr>
          <p:cNvPr id="4" name="Text Placeholder 3">
            <a:extLst>
              <a:ext uri="{FF2B5EF4-FFF2-40B4-BE49-F238E27FC236}">
                <a16:creationId xmlns:a16="http://schemas.microsoft.com/office/drawing/2014/main" id="{12B7AF15-95BB-FC2E-0A00-623519FB3653}"/>
              </a:ext>
            </a:extLst>
          </p:cNvPr>
          <p:cNvSpPr>
            <a:spLocks noGrp="1"/>
          </p:cNvSpPr>
          <p:nvPr>
            <p:ph type="body" sz="half" idx="2"/>
          </p:nvPr>
        </p:nvSpPr>
        <p:spPr>
          <a:xfrm>
            <a:off x="0" y="4166963"/>
            <a:ext cx="4414345" cy="1404038"/>
          </a:xfrm>
        </p:spPr>
        <p:txBody>
          <a:bodyPr vert="horz" lIns="91440" tIns="45720" rIns="91440" bIns="45720" rtlCol="0" anchor="t">
            <a:normAutofit/>
          </a:bodyPr>
          <a:lstStyle/>
          <a:p>
            <a:pPr algn="ctr"/>
            <a:r>
              <a:rPr lang="en-US" sz="4400" b="1" dirty="0">
                <a:solidFill>
                  <a:schemeClr val="tx1">
                    <a:lumMod val="50000"/>
                    <a:lumOff val="50000"/>
                  </a:schemeClr>
                </a:solidFill>
              </a:rPr>
              <a:t>Taramay Curtis</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06632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8000">
        <p15:prstTrans prst="curtains"/>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B89D32D0-2C3B-3A46-CA0F-1B00E660E410}"/>
              </a:ext>
            </a:extLst>
          </p:cNvPr>
          <p:cNvSpPr txBox="1">
            <a:spLocks noChangeArrowheads="1"/>
          </p:cNvSpPr>
          <p:nvPr/>
        </p:nvSpPr>
        <p:spPr bwMode="auto">
          <a:xfrm>
            <a:off x="313596" y="1540337"/>
            <a:ext cx="6028969" cy="28844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3600" b="1" i="0" u="none" strike="noStrike" cap="none" normalizeH="0" baseline="0" dirty="0">
                <a:ln>
                  <a:noFill/>
                </a:ln>
                <a:solidFill>
                  <a:srgbClr val="FF0000"/>
                </a:solidFill>
                <a:effectLst/>
                <a:latin typeface="Berlin Sans FB Demi" panose="020E0802020502020306" pitchFamily="34" charset="0"/>
              </a:rPr>
              <a:t>RED</a:t>
            </a:r>
            <a:r>
              <a:rPr kumimoji="0" lang="en-CA" altLang="en-US" sz="3600" b="0" i="0" u="none" strike="noStrike" cap="none" normalizeH="0" baseline="0" dirty="0">
                <a:ln>
                  <a:noFill/>
                </a:ln>
                <a:solidFill>
                  <a:srgbClr val="000000"/>
                </a:solidFill>
                <a:effectLst/>
                <a:latin typeface="Berlin Sans FB Demi" panose="020E0802020502020306" pitchFamily="34" charset="0"/>
              </a:rPr>
              <a:t> DRINK TOKEN: $5 each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rgbClr val="000000"/>
                </a:solidFill>
                <a:effectLst/>
                <a:latin typeface="Berlin Sans FB Demi" panose="020E0802020502020306" pitchFamily="34" charset="0"/>
              </a:rPr>
              <a:t>	-Highballs	   -Cocktails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rgbClr val="000000"/>
                </a:solidFill>
                <a:effectLst/>
                <a:latin typeface="Berlin Sans FB Demi" panose="020E0802020502020306" pitchFamily="34" charset="0"/>
              </a:rPr>
              <a:t>	-Liqueurs	   -Shots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rgbClr val="000000"/>
                </a:solidFill>
                <a:effectLst/>
                <a:latin typeface="Berlin Sans FB Demi" panose="020E0802020502020306" pitchFamily="34" charset="0"/>
              </a:rPr>
              <a:t>	-Beer		   -Coolers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rgbClr val="000000"/>
                </a:solidFill>
                <a:effectLst/>
                <a:latin typeface="Berlin Sans FB Demi" panose="020E0802020502020306" pitchFamily="34" charset="0"/>
              </a:rPr>
              <a:t>	-Wine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rgbClr val="000000"/>
                </a:solidFill>
                <a:effectLst/>
                <a:latin typeface="Berlin Sans FB Demi" panose="020E0802020502020306" pitchFamily="34" charset="0"/>
              </a:rPr>
              <a:t>	(</a:t>
            </a:r>
            <a:r>
              <a:rPr kumimoji="0" lang="en-CA" altLang="en-US" sz="2800" b="0" i="1" u="none" strike="noStrike" cap="none" normalizeH="0" baseline="0" dirty="0">
                <a:ln>
                  <a:noFill/>
                </a:ln>
                <a:solidFill>
                  <a:srgbClr val="000000"/>
                </a:solidFill>
                <a:effectLst/>
                <a:latin typeface="Berlin Sans FB Demi" panose="020E0802020502020306" pitchFamily="34" charset="0"/>
              </a:rPr>
              <a:t>4 red tokens for bottle of wine)</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6" name="Picture 7" descr="Image result for cheers clipart">
            <a:extLst>
              <a:ext uri="{FF2B5EF4-FFF2-40B4-BE49-F238E27FC236}">
                <a16:creationId xmlns:a16="http://schemas.microsoft.com/office/drawing/2014/main" id="{FC4D81A1-D349-9459-84CC-7548062FB46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97436">
            <a:off x="4650805" y="3389324"/>
            <a:ext cx="4272396" cy="343467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CE77CCE-3D25-A2F5-6398-1E62D9DAA840}"/>
              </a:ext>
            </a:extLst>
          </p:cNvPr>
          <p:cNvSpPr txBox="1">
            <a:spLocks/>
          </p:cNvSpPr>
          <p:nvPr/>
        </p:nvSpPr>
        <p:spPr>
          <a:xfrm>
            <a:off x="0" y="233927"/>
            <a:ext cx="7940125" cy="1281660"/>
          </a:xfrm>
          <a:prstGeom prst="rect">
            <a:avLst/>
          </a:prstGeom>
          <a:effectLst/>
        </p:spPr>
        <p:txBody>
          <a:bodyPr vert="horz" lIns="91440" tIns="45720" rIns="91440" bIns="45720" rtlCol="0" anchor="b">
            <a:normAutofit/>
          </a:bodyPr>
          <a:lstStyle>
            <a:lvl1pPr algn="ctr" defTabSz="457200" rtl="0" eaLnBrk="1" latinLnBrk="0" hangingPunct="1">
              <a:spcBef>
                <a:spcPct val="0"/>
              </a:spcBef>
              <a:buNone/>
              <a:defRPr sz="24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7200" dirty="0">
                <a:solidFill>
                  <a:schemeClr val="accent1">
                    <a:lumMod val="50000"/>
                  </a:schemeClr>
                </a:solidFill>
                <a:latin typeface="Amasis MT Pro Black" panose="02040A04050005020304" pitchFamily="18" charset="0"/>
              </a:rPr>
              <a:t>FROM THE BAR</a:t>
            </a:r>
          </a:p>
        </p:txBody>
      </p:sp>
      <p:grpSp>
        <p:nvGrpSpPr>
          <p:cNvPr id="10" name="Group 9">
            <a:extLst>
              <a:ext uri="{FF2B5EF4-FFF2-40B4-BE49-F238E27FC236}">
                <a16:creationId xmlns:a16="http://schemas.microsoft.com/office/drawing/2014/main" id="{45C605D8-4196-5F02-2C4F-543AAE280ACA}"/>
              </a:ext>
            </a:extLst>
          </p:cNvPr>
          <p:cNvGrpSpPr/>
          <p:nvPr/>
        </p:nvGrpSpPr>
        <p:grpSpPr>
          <a:xfrm>
            <a:off x="6227134" y="1425746"/>
            <a:ext cx="1468153" cy="1467999"/>
            <a:chOff x="982532" y="1874568"/>
            <a:chExt cx="1468153" cy="1467999"/>
          </a:xfrm>
        </p:grpSpPr>
        <p:sp>
          <p:nvSpPr>
            <p:cNvPr id="11" name="Oval 3">
              <a:extLst>
                <a:ext uri="{FF2B5EF4-FFF2-40B4-BE49-F238E27FC236}">
                  <a16:creationId xmlns:a16="http://schemas.microsoft.com/office/drawing/2014/main" id="{2B6CD64B-066E-C0AC-E7A3-3539D4DFE924}"/>
                </a:ext>
              </a:extLst>
            </p:cNvPr>
            <p:cNvSpPr>
              <a:spLocks noChangeArrowheads="1"/>
            </p:cNvSpPr>
            <p:nvPr/>
          </p:nvSpPr>
          <p:spPr bwMode="auto">
            <a:xfrm>
              <a:off x="982532" y="1874568"/>
              <a:ext cx="1468153" cy="1467999"/>
            </a:xfrm>
            <a:prstGeom prst="ellipse">
              <a:avLst/>
            </a:prstGeom>
            <a:gradFill rotWithShape="0">
              <a:gsLst>
                <a:gs pos="0">
                  <a:srgbClr val="FF0000"/>
                </a:gs>
                <a:gs pos="100000">
                  <a:srgbClr val="FF0000">
                    <a:gamma/>
                    <a:tint val="20000"/>
                    <a:invGamma/>
                  </a:srgbClr>
                </a:gs>
              </a:gsLst>
              <a:lin ang="189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2" name="Text Box 5">
              <a:extLst>
                <a:ext uri="{FF2B5EF4-FFF2-40B4-BE49-F238E27FC236}">
                  <a16:creationId xmlns:a16="http://schemas.microsoft.com/office/drawing/2014/main" id="{1F4224D8-4166-9A18-C71A-0FB755CC97B5}"/>
                </a:ext>
              </a:extLst>
            </p:cNvPr>
            <p:cNvSpPr txBox="1">
              <a:spLocks noChangeArrowheads="1"/>
            </p:cNvSpPr>
            <p:nvPr/>
          </p:nvSpPr>
          <p:spPr bwMode="auto">
            <a:xfrm>
              <a:off x="1201467" y="2170703"/>
              <a:ext cx="1030282" cy="7597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4800" b="0" i="0" u="none" strike="noStrike" cap="none" normalizeH="0" baseline="0" dirty="0">
                  <a:ln>
                    <a:noFill/>
                  </a:ln>
                  <a:solidFill>
                    <a:srgbClr val="000000"/>
                  </a:solidFill>
                  <a:effectLst/>
                  <a:latin typeface="Arial Black" panose="020B0A04020102020204"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3" name="TextBox 12">
            <a:extLst>
              <a:ext uri="{FF2B5EF4-FFF2-40B4-BE49-F238E27FC236}">
                <a16:creationId xmlns:a16="http://schemas.microsoft.com/office/drawing/2014/main" id="{6ADB7D6B-0EE0-E746-6198-B70216D29CE6}"/>
              </a:ext>
            </a:extLst>
          </p:cNvPr>
          <p:cNvSpPr txBox="1"/>
          <p:nvPr/>
        </p:nvSpPr>
        <p:spPr>
          <a:xfrm>
            <a:off x="61293" y="6162408"/>
            <a:ext cx="6533573" cy="461665"/>
          </a:xfrm>
          <a:prstGeom prst="rect">
            <a:avLst/>
          </a:prstGeom>
          <a:noFill/>
        </p:spPr>
        <p:txBody>
          <a:bodyPr wrap="square" rtlCol="0">
            <a:spAutoFit/>
          </a:bodyPr>
          <a:lstStyle/>
          <a:p>
            <a:pPr algn="ctr"/>
            <a:r>
              <a:rPr lang="en-CA" sz="2400" i="1" dirty="0">
                <a:latin typeface="Amasis MT Pro Black" panose="02040A04050005020304" pitchFamily="18" charset="0"/>
              </a:rPr>
              <a:t>Sorry – no refunds on token purchases</a:t>
            </a:r>
          </a:p>
        </p:txBody>
      </p:sp>
    </p:spTree>
    <p:extLst>
      <p:ext uri="{BB962C8B-B14F-4D97-AF65-F5344CB8AC3E}">
        <p14:creationId xmlns:p14="http://schemas.microsoft.com/office/powerpoint/2010/main" val="3598047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8691464-5BF1-CA36-62A8-30DB62562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D71C9-1899-44A9-B4D9-EC9A1760576B}"/>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descr="A advertisement for a liquor store&#10;&#10;Description automatically generated">
            <a:extLst>
              <a:ext uri="{FF2B5EF4-FFF2-40B4-BE49-F238E27FC236}">
                <a16:creationId xmlns:a16="http://schemas.microsoft.com/office/drawing/2014/main" id="{7ECCD136-3425-DC54-0584-CE6773E63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58" y="1119691"/>
            <a:ext cx="7374256" cy="5575657"/>
          </a:xfrm>
          <a:prstGeom prst="rect">
            <a:avLst/>
          </a:prstGeom>
        </p:spPr>
      </p:pic>
    </p:spTree>
    <p:extLst>
      <p:ext uri="{BB962C8B-B14F-4D97-AF65-F5344CB8AC3E}">
        <p14:creationId xmlns:p14="http://schemas.microsoft.com/office/powerpoint/2010/main" val="610673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mage result for cheers clipart">
            <a:extLst>
              <a:ext uri="{FF2B5EF4-FFF2-40B4-BE49-F238E27FC236}">
                <a16:creationId xmlns:a16="http://schemas.microsoft.com/office/drawing/2014/main" id="{FC4D81A1-D349-9459-84CC-7548062FB46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97436">
            <a:off x="3863689" y="3001824"/>
            <a:ext cx="4272396" cy="343467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CE77CCE-3D25-A2F5-6398-1E62D9DAA840}"/>
              </a:ext>
            </a:extLst>
          </p:cNvPr>
          <p:cNvSpPr txBox="1">
            <a:spLocks/>
          </p:cNvSpPr>
          <p:nvPr/>
        </p:nvSpPr>
        <p:spPr>
          <a:xfrm>
            <a:off x="-21021" y="211635"/>
            <a:ext cx="7940125" cy="1281660"/>
          </a:xfrm>
          <a:prstGeom prst="rect">
            <a:avLst/>
          </a:prstGeom>
          <a:effectLst/>
        </p:spPr>
        <p:txBody>
          <a:bodyPr vert="horz" lIns="91440" tIns="45720" rIns="91440" bIns="45720" rtlCol="0" anchor="b">
            <a:normAutofit/>
          </a:bodyPr>
          <a:lstStyle>
            <a:lvl1pPr algn="ctr" defTabSz="457200" rtl="0" eaLnBrk="1" latinLnBrk="0" hangingPunct="1">
              <a:spcBef>
                <a:spcPct val="0"/>
              </a:spcBef>
              <a:buNone/>
              <a:defRPr sz="24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7200" dirty="0">
                <a:solidFill>
                  <a:schemeClr val="accent1">
                    <a:lumMod val="50000"/>
                  </a:schemeClr>
                </a:solidFill>
                <a:latin typeface="Amasis MT Pro Black" panose="02040A04050005020304" pitchFamily="18" charset="0"/>
              </a:rPr>
              <a:t>FROM THE BAR</a:t>
            </a:r>
          </a:p>
        </p:txBody>
      </p:sp>
      <p:sp>
        <p:nvSpPr>
          <p:cNvPr id="13" name="TextBox 12">
            <a:extLst>
              <a:ext uri="{FF2B5EF4-FFF2-40B4-BE49-F238E27FC236}">
                <a16:creationId xmlns:a16="http://schemas.microsoft.com/office/drawing/2014/main" id="{6ADB7D6B-0EE0-E746-6198-B70216D29CE6}"/>
              </a:ext>
            </a:extLst>
          </p:cNvPr>
          <p:cNvSpPr txBox="1"/>
          <p:nvPr/>
        </p:nvSpPr>
        <p:spPr>
          <a:xfrm>
            <a:off x="118890" y="6184700"/>
            <a:ext cx="6533573" cy="461665"/>
          </a:xfrm>
          <a:prstGeom prst="rect">
            <a:avLst/>
          </a:prstGeom>
          <a:noFill/>
        </p:spPr>
        <p:txBody>
          <a:bodyPr wrap="square" rtlCol="0">
            <a:spAutoFit/>
          </a:bodyPr>
          <a:lstStyle/>
          <a:p>
            <a:pPr algn="ctr"/>
            <a:r>
              <a:rPr lang="en-CA" sz="2400" i="1" dirty="0">
                <a:latin typeface="Amasis MT Pro Black" panose="02040A04050005020304" pitchFamily="18" charset="0"/>
              </a:rPr>
              <a:t>Sorry – no refunds on token purchases</a:t>
            </a:r>
          </a:p>
        </p:txBody>
      </p:sp>
      <p:sp>
        <p:nvSpPr>
          <p:cNvPr id="2" name="Text Box 5">
            <a:extLst>
              <a:ext uri="{FF2B5EF4-FFF2-40B4-BE49-F238E27FC236}">
                <a16:creationId xmlns:a16="http://schemas.microsoft.com/office/drawing/2014/main" id="{6BC16985-C21D-351D-186B-2B21753054E3}"/>
              </a:ext>
            </a:extLst>
          </p:cNvPr>
          <p:cNvSpPr txBox="1">
            <a:spLocks noChangeArrowheads="1"/>
          </p:cNvSpPr>
          <p:nvPr/>
        </p:nvSpPr>
        <p:spPr bwMode="auto">
          <a:xfrm>
            <a:off x="308098" y="1420549"/>
            <a:ext cx="5882222" cy="29343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3200" b="1" i="0" u="none" strike="noStrike" cap="none" normalizeH="0" baseline="0" dirty="0">
                <a:ln>
                  <a:noFill/>
                </a:ln>
                <a:solidFill>
                  <a:srgbClr val="0099FF"/>
                </a:solidFill>
                <a:effectLst/>
                <a:latin typeface="Berlin Sans FB Demi" panose="020E0802020502020306" pitchFamily="34" charset="0"/>
              </a:rPr>
              <a:t>BLUE</a:t>
            </a:r>
            <a:r>
              <a:rPr kumimoji="0" lang="en-CA" altLang="en-US" sz="3200" b="0" i="0" u="none" strike="noStrike" cap="none" normalizeH="0" baseline="0" dirty="0">
                <a:ln>
                  <a:noFill/>
                </a:ln>
                <a:solidFill>
                  <a:srgbClr val="000000"/>
                </a:solidFill>
                <a:effectLst/>
                <a:latin typeface="Berlin Sans FB Demi" panose="020E0802020502020306" pitchFamily="34" charset="0"/>
              </a:rPr>
              <a:t> DRINK TOKEN: $1 each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600" b="0" i="0" u="none" strike="noStrike" cap="none" normalizeH="0" baseline="0" dirty="0">
                <a:ln>
                  <a:noFill/>
                </a:ln>
                <a:solidFill>
                  <a:srgbClr val="000000"/>
                </a:solidFill>
                <a:effectLst/>
                <a:latin typeface="Berlin Sans FB Demi" panose="020E0802020502020306" pitchFamily="34" charset="0"/>
              </a:rPr>
              <a:t>	-Water	   -Iced Tea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600" b="0" i="0" u="none" strike="noStrike" cap="none" normalizeH="0" baseline="0" dirty="0">
                <a:ln>
                  <a:noFill/>
                </a:ln>
                <a:solidFill>
                  <a:srgbClr val="000000"/>
                </a:solidFill>
                <a:effectLst/>
                <a:latin typeface="Berlin Sans FB Demi" panose="020E0802020502020306" pitchFamily="34" charset="0"/>
              </a:rPr>
              <a:t>	-Diet Coke 	   -Cranberry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600" b="0" i="0" u="none" strike="noStrike" cap="none" normalizeH="0" baseline="0" dirty="0">
                <a:ln>
                  <a:noFill/>
                </a:ln>
                <a:solidFill>
                  <a:srgbClr val="000000"/>
                </a:solidFill>
                <a:effectLst/>
                <a:latin typeface="Berlin Sans FB Demi" panose="020E0802020502020306" pitchFamily="34" charset="0"/>
              </a:rPr>
              <a:t>	-Coke		   -Clamato</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600" b="0" i="0" u="none" strike="noStrike" cap="none" normalizeH="0" baseline="0" dirty="0">
                <a:ln>
                  <a:noFill/>
                </a:ln>
                <a:solidFill>
                  <a:srgbClr val="000000"/>
                </a:solidFill>
                <a:effectLst/>
                <a:latin typeface="Berlin Sans FB Demi" panose="020E0802020502020306" pitchFamily="34" charset="0"/>
              </a:rPr>
              <a:t>	-Sprite	   -Soda Water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600" b="0" i="0" u="none" strike="noStrike" cap="none" normalizeH="0" baseline="0" dirty="0">
                <a:ln>
                  <a:noFill/>
                </a:ln>
                <a:solidFill>
                  <a:srgbClr val="000000"/>
                </a:solidFill>
                <a:effectLst/>
                <a:latin typeface="Berlin Sans FB Demi" panose="020E0802020502020306" pitchFamily="34" charset="0"/>
              </a:rPr>
              <a:t>	-Ginger Ale	   -Tonic 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5674961B-47B0-0F0F-3DCD-3E87098BF802}"/>
              </a:ext>
            </a:extLst>
          </p:cNvPr>
          <p:cNvGrpSpPr/>
          <p:nvPr/>
        </p:nvGrpSpPr>
        <p:grpSpPr>
          <a:xfrm>
            <a:off x="5664207" y="1493295"/>
            <a:ext cx="1468109" cy="1467999"/>
            <a:chOff x="7367792" y="2289477"/>
            <a:chExt cx="1468109" cy="1467999"/>
          </a:xfrm>
        </p:grpSpPr>
        <p:sp>
          <p:nvSpPr>
            <p:cNvPr id="3" name="Oval 2">
              <a:extLst>
                <a:ext uri="{FF2B5EF4-FFF2-40B4-BE49-F238E27FC236}">
                  <a16:creationId xmlns:a16="http://schemas.microsoft.com/office/drawing/2014/main" id="{D77FD432-5DAB-8565-F8DC-4E989BCF546C}"/>
                </a:ext>
              </a:extLst>
            </p:cNvPr>
            <p:cNvSpPr>
              <a:spLocks noChangeArrowheads="1"/>
            </p:cNvSpPr>
            <p:nvPr/>
          </p:nvSpPr>
          <p:spPr bwMode="auto">
            <a:xfrm>
              <a:off x="7367792" y="2289477"/>
              <a:ext cx="1468109" cy="1467999"/>
            </a:xfrm>
            <a:prstGeom prst="ellipse">
              <a:avLst/>
            </a:prstGeom>
            <a:gradFill rotWithShape="0">
              <a:gsLst>
                <a:gs pos="0">
                  <a:srgbClr val="0099FF"/>
                </a:gs>
                <a:gs pos="100000">
                  <a:srgbClr val="0099FF">
                    <a:gamma/>
                    <a:tint val="20000"/>
                    <a:invGamma/>
                  </a:srgbClr>
                </a:gs>
              </a:gsLst>
              <a:lin ang="189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4" name="Text Box 4">
              <a:extLst>
                <a:ext uri="{FF2B5EF4-FFF2-40B4-BE49-F238E27FC236}">
                  <a16:creationId xmlns:a16="http://schemas.microsoft.com/office/drawing/2014/main" id="{C1A405E1-D5BC-668C-AE95-81452D5031AD}"/>
                </a:ext>
              </a:extLst>
            </p:cNvPr>
            <p:cNvSpPr txBox="1">
              <a:spLocks noChangeArrowheads="1"/>
            </p:cNvSpPr>
            <p:nvPr/>
          </p:nvSpPr>
          <p:spPr bwMode="auto">
            <a:xfrm>
              <a:off x="7586721" y="2653735"/>
              <a:ext cx="1030252" cy="7597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4800" b="0" i="0" u="none" strike="noStrike" cap="none" normalizeH="0" baseline="0" dirty="0">
                  <a:ln>
                    <a:noFill/>
                  </a:ln>
                  <a:solidFill>
                    <a:srgbClr val="000000"/>
                  </a:solidFill>
                  <a:effectLst/>
                  <a:latin typeface="Arial Black" panose="020B0A04020102020204"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593366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FA652-3913-D5B3-5D9E-E04AC782F7C7}"/>
              </a:ext>
            </a:extLst>
          </p:cNvPr>
          <p:cNvSpPr>
            <a:spLocks noGrp="1"/>
          </p:cNvSpPr>
          <p:nvPr>
            <p:ph type="ctrTitle"/>
          </p:nvPr>
        </p:nvSpPr>
        <p:spPr>
          <a:xfrm>
            <a:off x="142237" y="481007"/>
            <a:ext cx="3810591" cy="2785227"/>
          </a:xfrm>
          <a:effectLst/>
        </p:spPr>
        <p:txBody>
          <a:bodyPr anchor="t">
            <a:noAutofit/>
          </a:bodyPr>
          <a:lstStyle/>
          <a:p>
            <a:pPr algn="ctr"/>
            <a:r>
              <a:rPr lang="en-CA" sz="4800" dirty="0">
                <a:solidFill>
                  <a:schemeClr val="accent1">
                    <a:lumMod val="50000"/>
                  </a:schemeClr>
                </a:solidFill>
                <a:latin typeface="Amasis MT Pro Black" panose="02040A04050005020304" pitchFamily="18" charset="0"/>
              </a:rPr>
              <a:t>GET LUCKY TONIGHT!</a:t>
            </a:r>
          </a:p>
        </p:txBody>
      </p:sp>
      <p:sp>
        <p:nvSpPr>
          <p:cNvPr id="3" name="Subtitle 2">
            <a:extLst>
              <a:ext uri="{FF2B5EF4-FFF2-40B4-BE49-F238E27FC236}">
                <a16:creationId xmlns:a16="http://schemas.microsoft.com/office/drawing/2014/main" id="{3862EDBA-E6B6-5EBD-008D-731D56E1753C}"/>
              </a:ext>
            </a:extLst>
          </p:cNvPr>
          <p:cNvSpPr>
            <a:spLocks noGrp="1"/>
          </p:cNvSpPr>
          <p:nvPr>
            <p:ph type="subTitle" idx="1"/>
          </p:nvPr>
        </p:nvSpPr>
        <p:spPr>
          <a:xfrm>
            <a:off x="142237" y="3266233"/>
            <a:ext cx="5165487" cy="3385243"/>
          </a:xfrm>
        </p:spPr>
        <p:txBody>
          <a:bodyPr anchor="t">
            <a:normAutofit/>
          </a:bodyPr>
          <a:lstStyle/>
          <a:p>
            <a:pPr marL="0" indent="0" algn="ctr">
              <a:lnSpc>
                <a:spcPct val="120000"/>
              </a:lnSpc>
              <a:spcBef>
                <a:spcPts val="0"/>
              </a:spcBef>
              <a:spcAft>
                <a:spcPts val="0"/>
              </a:spcAft>
              <a:buNone/>
            </a:pPr>
            <a:r>
              <a:rPr lang="en-CA" sz="3200" dirty="0">
                <a:solidFill>
                  <a:schemeClr val="accent2">
                    <a:lumMod val="50000"/>
                  </a:schemeClr>
                </a:solidFill>
                <a:latin typeface="Amasis MT Pro Black" panose="02040A04050005020304" pitchFamily="18" charset="0"/>
              </a:rPr>
              <a:t>Get your 50/50 </a:t>
            </a:r>
          </a:p>
          <a:p>
            <a:pPr marL="0" indent="0" algn="ctr">
              <a:lnSpc>
                <a:spcPct val="120000"/>
              </a:lnSpc>
              <a:spcBef>
                <a:spcPts val="0"/>
              </a:spcBef>
              <a:spcAft>
                <a:spcPts val="0"/>
              </a:spcAft>
              <a:buNone/>
            </a:pPr>
            <a:r>
              <a:rPr lang="en-CA" sz="3200" dirty="0">
                <a:solidFill>
                  <a:schemeClr val="accent2">
                    <a:lumMod val="50000"/>
                  </a:schemeClr>
                </a:solidFill>
                <a:latin typeface="Amasis MT Pro Black" panose="02040A04050005020304" pitchFamily="18" charset="0"/>
              </a:rPr>
              <a:t>and Nevada Pull </a:t>
            </a:r>
          </a:p>
          <a:p>
            <a:pPr marL="0" indent="0" algn="ctr">
              <a:lnSpc>
                <a:spcPct val="120000"/>
              </a:lnSpc>
              <a:spcBef>
                <a:spcPts val="0"/>
              </a:spcBef>
              <a:spcAft>
                <a:spcPts val="0"/>
              </a:spcAft>
              <a:buNone/>
            </a:pPr>
            <a:r>
              <a:rPr lang="en-CA" sz="3200" dirty="0">
                <a:solidFill>
                  <a:schemeClr val="accent2">
                    <a:lumMod val="50000"/>
                  </a:schemeClr>
                </a:solidFill>
                <a:latin typeface="Amasis MT Pro Black" panose="02040A04050005020304" pitchFamily="18" charset="0"/>
              </a:rPr>
              <a:t>tickets in the lobby! </a:t>
            </a:r>
          </a:p>
          <a:p>
            <a:pPr marL="0" indent="0" algn="ctr">
              <a:lnSpc>
                <a:spcPct val="120000"/>
              </a:lnSpc>
              <a:spcBef>
                <a:spcPts val="0"/>
              </a:spcBef>
              <a:spcAft>
                <a:spcPts val="0"/>
              </a:spcAft>
              <a:buNone/>
            </a:pPr>
            <a:r>
              <a:rPr lang="en-CA" sz="2800" dirty="0">
                <a:solidFill>
                  <a:schemeClr val="tx1"/>
                </a:solidFill>
                <a:latin typeface="Amasis MT Pro Black" panose="02040A04050005020304" pitchFamily="18" charset="0"/>
              </a:rPr>
              <a:t>-Instant win Nevada prizes</a:t>
            </a:r>
          </a:p>
          <a:p>
            <a:pPr marL="0" indent="0" algn="ctr">
              <a:lnSpc>
                <a:spcPct val="120000"/>
              </a:lnSpc>
              <a:spcBef>
                <a:spcPts val="0"/>
              </a:spcBef>
              <a:spcAft>
                <a:spcPts val="0"/>
              </a:spcAft>
              <a:buNone/>
            </a:pPr>
            <a:r>
              <a:rPr lang="en-CA" sz="2800" dirty="0">
                <a:solidFill>
                  <a:schemeClr val="tx1"/>
                </a:solidFill>
                <a:latin typeface="Amasis MT Pro Black" panose="02040A04050005020304" pitchFamily="18" charset="0"/>
              </a:rPr>
              <a:t>-50/50 draw nightly!</a:t>
            </a:r>
            <a:endParaRPr lang="en-CA" dirty="0">
              <a:solidFill>
                <a:schemeClr val="tx1"/>
              </a:solidFill>
              <a:latin typeface="Amasis MT Pro Black" panose="02040A04050005020304" pitchFamily="18" charset="0"/>
            </a:endParaRPr>
          </a:p>
        </p:txBody>
      </p:sp>
      <p:pic>
        <p:nvPicPr>
          <p:cNvPr id="4" name="Picture 8" descr="Image result for 50 50 ticket clipart">
            <a:extLst>
              <a:ext uri="{FF2B5EF4-FFF2-40B4-BE49-F238E27FC236}">
                <a16:creationId xmlns:a16="http://schemas.microsoft.com/office/drawing/2014/main" id="{9E10DDEE-C6C6-41DC-0F39-E2E0150EBC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70" r="40878" b="-4"/>
          <a:stretch/>
        </p:blipFill>
        <p:spPr bwMode="auto">
          <a:xfrm>
            <a:off x="6399448" y="10"/>
            <a:ext cx="2744552" cy="4602992"/>
          </a:xfrm>
          <a:custGeom>
            <a:avLst/>
            <a:gdLst/>
            <a:ahLst/>
            <a:cxnLst/>
            <a:rect l="l" t="t" r="r" b="b"/>
            <a:pathLst>
              <a:path w="3659403" h="4603002">
                <a:moveTo>
                  <a:pt x="929360" y="0"/>
                </a:moveTo>
                <a:lnTo>
                  <a:pt x="3659403" y="0"/>
                </a:lnTo>
                <a:lnTo>
                  <a:pt x="3659403" y="4603002"/>
                </a:lnTo>
                <a:lnTo>
                  <a:pt x="0" y="3678455"/>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picture containing bookshelf, table&#10;&#10;Description automatically generated">
            <a:extLst>
              <a:ext uri="{FF2B5EF4-FFF2-40B4-BE49-F238E27FC236}">
                <a16:creationId xmlns:a16="http://schemas.microsoft.com/office/drawing/2014/main" id="{AF646A70-0F03-B76B-F4C4-998657ADEE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10" r="23912" b="-1"/>
          <a:stretch/>
        </p:blipFill>
        <p:spPr bwMode="auto">
          <a:xfrm>
            <a:off x="3812164" y="1"/>
            <a:ext cx="3284303" cy="3678455"/>
          </a:xfrm>
          <a:custGeom>
            <a:avLst/>
            <a:gdLst/>
            <a:ahLst/>
            <a:cxnLst/>
            <a:rect l="l" t="t" r="r" b="b"/>
            <a:pathLst>
              <a:path w="4379070" h="3678455">
                <a:moveTo>
                  <a:pt x="709159" y="0"/>
                </a:moveTo>
                <a:lnTo>
                  <a:pt x="4379070" y="0"/>
                </a:lnTo>
                <a:lnTo>
                  <a:pt x="3449710" y="3678455"/>
                </a:lnTo>
                <a:lnTo>
                  <a:pt x="0" y="280688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6" descr="A close up of text on a white background&#10;&#10;Description automatically generated">
            <a:extLst>
              <a:ext uri="{FF2B5EF4-FFF2-40B4-BE49-F238E27FC236}">
                <a16:creationId xmlns:a16="http://schemas.microsoft.com/office/drawing/2014/main" id="{4DAB092A-F295-B6C6-A804-4D17FCB62C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92" b="-1"/>
          <a:stretch/>
        </p:blipFill>
        <p:spPr bwMode="auto">
          <a:xfrm>
            <a:off x="3810591" y="2806888"/>
            <a:ext cx="5333409" cy="4051112"/>
          </a:xfrm>
          <a:custGeom>
            <a:avLst/>
            <a:gdLst/>
            <a:ahLst/>
            <a:cxnLst/>
            <a:rect l="l" t="t" r="r" b="b"/>
            <a:pathLst>
              <a:path w="7111213" h="4051112">
                <a:moveTo>
                  <a:pt x="2098" y="0"/>
                </a:moveTo>
                <a:lnTo>
                  <a:pt x="7111213" y="1796115"/>
                </a:lnTo>
                <a:lnTo>
                  <a:pt x="7111213" y="4051112"/>
                </a:lnTo>
                <a:lnTo>
                  <a:pt x="4355968" y="4051112"/>
                </a:lnTo>
                <a:lnTo>
                  <a:pt x="0" y="830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2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BC2E802-118F-6527-EB24-E1BB5EEE9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9BCDC-20D9-BFDB-36B1-4BD5FF816E73}"/>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descr="A person holding a tablet and a hot air balloon&#10;&#10;Description automatically generated">
            <a:extLst>
              <a:ext uri="{FF2B5EF4-FFF2-40B4-BE49-F238E27FC236}">
                <a16:creationId xmlns:a16="http://schemas.microsoft.com/office/drawing/2014/main" id="{45BD1754-536B-861D-5F2B-66B1CC30A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908" y="1043491"/>
            <a:ext cx="4633492" cy="5746966"/>
          </a:xfrm>
          <a:prstGeom prst="rect">
            <a:avLst/>
          </a:prstGeom>
        </p:spPr>
      </p:pic>
    </p:spTree>
    <p:extLst>
      <p:ext uri="{BB962C8B-B14F-4D97-AF65-F5344CB8AC3E}">
        <p14:creationId xmlns:p14="http://schemas.microsoft.com/office/powerpoint/2010/main" val="2690743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EB4485-9FF0-26EF-DFAC-B73D3DC221AF}"/>
              </a:ext>
            </a:extLst>
          </p:cNvPr>
          <p:cNvSpPr>
            <a:spLocks noGrp="1"/>
          </p:cNvSpPr>
          <p:nvPr>
            <p:ph type="title"/>
          </p:nvPr>
        </p:nvSpPr>
        <p:spPr>
          <a:xfrm>
            <a:off x="242823" y="242544"/>
            <a:ext cx="8356615" cy="1708220"/>
          </a:xfrm>
        </p:spPr>
        <p:txBody>
          <a:bodyPr anchor="t">
            <a:normAutofit/>
          </a:bodyPr>
          <a:lstStyle/>
          <a:p>
            <a:r>
              <a:rPr lang="en-CA" sz="6000" cap="all" dirty="0">
                <a:solidFill>
                  <a:schemeClr val="accent2">
                    <a:lumMod val="50000"/>
                  </a:schemeClr>
                </a:solidFill>
                <a:latin typeface="Impact" panose="020B0806030902050204" pitchFamily="34" charset="0"/>
              </a:rPr>
              <a:t>Get your </a:t>
            </a:r>
            <a:r>
              <a:rPr lang="en-CA" sz="6000" cap="all" dirty="0" err="1">
                <a:solidFill>
                  <a:schemeClr val="accent2">
                    <a:lumMod val="50000"/>
                  </a:schemeClr>
                </a:solidFill>
                <a:latin typeface="Impact" panose="020B0806030902050204" pitchFamily="34" charset="0"/>
              </a:rPr>
              <a:t>bhvs</a:t>
            </a:r>
            <a:r>
              <a:rPr lang="en-CA" sz="6000" cap="all" dirty="0">
                <a:solidFill>
                  <a:schemeClr val="accent2">
                    <a:lumMod val="50000"/>
                  </a:schemeClr>
                </a:solidFill>
                <a:latin typeface="Impact" panose="020B0806030902050204" pitchFamily="34" charset="0"/>
              </a:rPr>
              <a:t> Merch!</a:t>
            </a:r>
            <a:br>
              <a:rPr lang="en-CA" sz="6000" cap="all" dirty="0">
                <a:solidFill>
                  <a:schemeClr val="accent2">
                    <a:lumMod val="50000"/>
                  </a:schemeClr>
                </a:solidFill>
                <a:latin typeface="Impact" panose="020B0806030902050204" pitchFamily="34" charset="0"/>
              </a:rPr>
            </a:br>
            <a:r>
              <a:rPr lang="en-CA" sz="3200" dirty="0">
                <a:solidFill>
                  <a:schemeClr val="accent2">
                    <a:lumMod val="50000"/>
                  </a:schemeClr>
                </a:solidFill>
                <a:latin typeface="Impact" panose="020B0806030902050204" pitchFamily="34" charset="0"/>
              </a:rPr>
              <a:t>Take home a piece of Variety Show History</a:t>
            </a:r>
            <a:endParaRPr lang="en-CA" sz="6000" dirty="0">
              <a:solidFill>
                <a:schemeClr val="accent2">
                  <a:lumMod val="50000"/>
                </a:schemeClr>
              </a:solidFill>
              <a:latin typeface="Impact" panose="020B0806030902050204" pitchFamily="34" charset="0"/>
            </a:endParaRPr>
          </a:p>
        </p:txBody>
      </p:sp>
      <p:sp>
        <p:nvSpPr>
          <p:cNvPr id="3" name="Text Placeholder 2">
            <a:extLst>
              <a:ext uri="{FF2B5EF4-FFF2-40B4-BE49-F238E27FC236}">
                <a16:creationId xmlns:a16="http://schemas.microsoft.com/office/drawing/2014/main" id="{E00FEC1E-0DE3-7905-169D-19C2751BFE6E}"/>
              </a:ext>
            </a:extLst>
          </p:cNvPr>
          <p:cNvSpPr>
            <a:spLocks noGrp="1"/>
          </p:cNvSpPr>
          <p:nvPr>
            <p:ph type="body" idx="1"/>
          </p:nvPr>
        </p:nvSpPr>
        <p:spPr>
          <a:xfrm>
            <a:off x="242823" y="1806194"/>
            <a:ext cx="4868266" cy="3267709"/>
          </a:xfrm>
        </p:spPr>
        <p:txBody>
          <a:bodyPr>
            <a:normAutofit fontScale="40000" lnSpcReduction="20000"/>
          </a:bodyPr>
          <a:lstStyle/>
          <a:p>
            <a:pPr algn="ctr">
              <a:lnSpc>
                <a:spcPct val="119000"/>
              </a:lnSpc>
              <a:spcBef>
                <a:spcPts val="0"/>
              </a:spcBef>
            </a:pPr>
            <a:r>
              <a:rPr lang="en-US" sz="8600" kern="1400" dirty="0">
                <a:ln>
                  <a:noFill/>
                </a:ln>
                <a:solidFill>
                  <a:schemeClr val="tx1"/>
                </a:solidFill>
                <a:effectLst/>
                <a:latin typeface="Amasis MT Pro Black" panose="02040A04050005020304" pitchFamily="18" charset="0"/>
              </a:rPr>
              <a:t>16 oz/473 ml </a:t>
            </a:r>
          </a:p>
          <a:p>
            <a:pPr algn="ctr">
              <a:lnSpc>
                <a:spcPct val="119000"/>
              </a:lnSpc>
              <a:spcBef>
                <a:spcPts val="0"/>
              </a:spcBef>
            </a:pPr>
            <a:r>
              <a:rPr lang="en-US" sz="8600" kern="1400" dirty="0">
                <a:ln>
                  <a:noFill/>
                </a:ln>
                <a:solidFill>
                  <a:schemeClr val="tx1"/>
                </a:solidFill>
                <a:effectLst/>
                <a:latin typeface="Amasis MT Pro Black" panose="02040A04050005020304" pitchFamily="18" charset="0"/>
              </a:rPr>
              <a:t>Pilsner Glass</a:t>
            </a:r>
          </a:p>
          <a:p>
            <a:pPr algn="ctr">
              <a:lnSpc>
                <a:spcPct val="119000"/>
              </a:lnSpc>
              <a:spcBef>
                <a:spcPts val="0"/>
              </a:spcBef>
            </a:pPr>
            <a:endParaRPr lang="en-US" sz="5100" kern="1400" dirty="0">
              <a:ln>
                <a:noFill/>
              </a:ln>
              <a:solidFill>
                <a:schemeClr val="tx1"/>
              </a:solidFill>
              <a:effectLst/>
              <a:latin typeface="Amasis MT Pro Black" panose="02040A04050005020304" pitchFamily="18" charset="0"/>
            </a:endParaRPr>
          </a:p>
          <a:p>
            <a:pPr algn="ctr">
              <a:lnSpc>
                <a:spcPct val="119000"/>
              </a:lnSpc>
              <a:spcBef>
                <a:spcPts val="0"/>
              </a:spcBef>
            </a:pPr>
            <a:r>
              <a:rPr lang="en-US" sz="5100" kern="1400" dirty="0">
                <a:ln>
                  <a:noFill/>
                </a:ln>
                <a:solidFill>
                  <a:schemeClr val="tx1"/>
                </a:solidFill>
                <a:effectLst/>
                <a:latin typeface="Amasis MT Pro Black" panose="02040A04050005020304" pitchFamily="18" charset="0"/>
              </a:rPr>
              <a:t>(While quantities last, </a:t>
            </a:r>
          </a:p>
          <a:p>
            <a:pPr algn="ctr">
              <a:lnSpc>
                <a:spcPct val="119000"/>
              </a:lnSpc>
              <a:spcBef>
                <a:spcPts val="0"/>
              </a:spcBef>
            </a:pPr>
            <a:r>
              <a:rPr lang="en-US" sz="5100" kern="1400" dirty="0">
                <a:ln>
                  <a:noFill/>
                </a:ln>
                <a:solidFill>
                  <a:schemeClr val="tx1"/>
                </a:solidFill>
                <a:effectLst/>
                <a:latin typeface="Amasis MT Pro Black" panose="02040A04050005020304" pitchFamily="18" charset="0"/>
              </a:rPr>
              <a:t>from 2023 show)</a:t>
            </a:r>
            <a:endParaRPr lang="en-CA" sz="5400" dirty="0">
              <a:solidFill>
                <a:schemeClr val="tx1"/>
              </a:solidFill>
              <a:latin typeface="Amasis MT Pro Black" panose="02040A04050005020304" pitchFamily="18" charset="0"/>
            </a:endParaRPr>
          </a:p>
          <a:p>
            <a:pPr marL="0" marR="0" indent="0" algn="ctr">
              <a:lnSpc>
                <a:spcPct val="119000"/>
              </a:lnSpc>
              <a:spcBef>
                <a:spcPts val="0"/>
              </a:spcBef>
              <a:spcAft>
                <a:spcPts val="600"/>
              </a:spcAft>
            </a:pPr>
            <a:endParaRPr lang="en-US" sz="5100" kern="1400" dirty="0">
              <a:ln>
                <a:noFill/>
              </a:ln>
              <a:solidFill>
                <a:schemeClr val="tx1"/>
              </a:solidFill>
              <a:effectLst/>
              <a:latin typeface="Amasis MT Pro Black" panose="02040A04050005020304" pitchFamily="18" charset="0"/>
            </a:endParaRPr>
          </a:p>
          <a:p>
            <a:pPr marL="0" marR="0" indent="0" algn="ctr">
              <a:lnSpc>
                <a:spcPct val="119000"/>
              </a:lnSpc>
              <a:spcBef>
                <a:spcPts val="0"/>
              </a:spcBef>
              <a:spcAft>
                <a:spcPts val="600"/>
              </a:spcAft>
            </a:pPr>
            <a:r>
              <a:rPr lang="en-US" sz="5100" kern="1400" dirty="0">
                <a:ln>
                  <a:noFill/>
                </a:ln>
                <a:solidFill>
                  <a:schemeClr val="tx1"/>
                </a:solidFill>
                <a:effectLst/>
                <a:latin typeface="Amasis MT Pro Black" panose="02040A04050005020304" pitchFamily="18" charset="0"/>
              </a:rPr>
              <a:t>Includes FREE non-alcoholic beverage refills all night!</a:t>
            </a:r>
          </a:p>
        </p:txBody>
      </p:sp>
      <p:sp>
        <p:nvSpPr>
          <p:cNvPr id="7" name="TextBox 6">
            <a:extLst>
              <a:ext uri="{FF2B5EF4-FFF2-40B4-BE49-F238E27FC236}">
                <a16:creationId xmlns:a16="http://schemas.microsoft.com/office/drawing/2014/main" id="{332984EC-1C12-0009-D299-466667D9BC9B}"/>
              </a:ext>
            </a:extLst>
          </p:cNvPr>
          <p:cNvSpPr txBox="1"/>
          <p:nvPr/>
        </p:nvSpPr>
        <p:spPr>
          <a:xfrm>
            <a:off x="627439" y="4907237"/>
            <a:ext cx="4483650" cy="1508105"/>
          </a:xfrm>
          <a:prstGeom prst="rect">
            <a:avLst/>
          </a:prstGeom>
          <a:noFill/>
        </p:spPr>
        <p:txBody>
          <a:bodyPr wrap="square" rtlCol="0">
            <a:spAutoFit/>
          </a:bodyPr>
          <a:lstStyle/>
          <a:p>
            <a:pPr algn="ctr"/>
            <a:r>
              <a:rPr lang="en-CA" sz="6000" dirty="0">
                <a:solidFill>
                  <a:schemeClr val="accent1">
                    <a:lumMod val="50000"/>
                  </a:schemeClr>
                </a:solidFill>
                <a:latin typeface="Impact" panose="020B0806030902050204" pitchFamily="34" charset="0"/>
              </a:rPr>
              <a:t>Just $5 each</a:t>
            </a:r>
          </a:p>
          <a:p>
            <a:pPr algn="ctr"/>
            <a:r>
              <a:rPr lang="en-US" sz="3200" kern="1400" dirty="0">
                <a:ln>
                  <a:noFill/>
                </a:ln>
                <a:solidFill>
                  <a:schemeClr val="tx1"/>
                </a:solidFill>
                <a:effectLst/>
                <a:latin typeface="Amasis MT Pro Black" panose="02040A04050005020304" pitchFamily="18" charset="0"/>
              </a:rPr>
              <a:t>At the Token Booth</a:t>
            </a:r>
            <a:endParaRPr lang="en-CA" sz="3200" dirty="0">
              <a:solidFill>
                <a:schemeClr val="accent1">
                  <a:lumMod val="50000"/>
                </a:schemeClr>
              </a:solidFill>
              <a:latin typeface="Impact" panose="020B0806030902050204" pitchFamily="34" charset="0"/>
            </a:endParaRPr>
          </a:p>
        </p:txBody>
      </p:sp>
      <p:pic>
        <p:nvPicPr>
          <p:cNvPr id="5" name="Picture 4" descr="A glass with a piece of paper in it&#10;&#10;Description automatically generated">
            <a:extLst>
              <a:ext uri="{FF2B5EF4-FFF2-40B4-BE49-F238E27FC236}">
                <a16:creationId xmlns:a16="http://schemas.microsoft.com/office/drawing/2014/main" id="{DD71D53E-C615-7366-3769-CA14CE8FDCFE}"/>
              </a:ext>
            </a:extLst>
          </p:cNvPr>
          <p:cNvPicPr>
            <a:picLocks noChangeAspect="1"/>
          </p:cNvPicPr>
          <p:nvPr/>
        </p:nvPicPr>
        <p:blipFill rotWithShape="1">
          <a:blip r:embed="rId2">
            <a:extLst>
              <a:ext uri="{28A0092B-C50C-407E-A947-70E740481C1C}">
                <a14:useLocalDpi xmlns:a14="http://schemas.microsoft.com/office/drawing/2010/main" val="0"/>
              </a:ext>
            </a:extLst>
          </a:blip>
          <a:srcRect t="11309" b="12442"/>
          <a:stretch/>
        </p:blipFill>
        <p:spPr>
          <a:xfrm rot="5400000">
            <a:off x="4662944" y="2813494"/>
            <a:ext cx="4730606" cy="27053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58626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0422" y="-8468"/>
            <a:ext cx="3572669" cy="6866467"/>
            <a:chOff x="67175" y="-8467"/>
            <a:chExt cx="4763558" cy="6866467"/>
          </a:xfrm>
        </p:grpSpPr>
        <p:cxnSp>
          <p:nvCxnSpPr>
            <p:cNvPr id="33" name="Straight Connector 32">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6"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7" name="Isosceles Triangle 36">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8"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9" name="Isosceles Triangle 38">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2EC9C501-3BDF-4EA5-96B3-62128769E342}"/>
              </a:ext>
            </a:extLst>
          </p:cNvPr>
          <p:cNvSpPr>
            <a:spLocks noGrp="1"/>
          </p:cNvSpPr>
          <p:nvPr>
            <p:ph type="ctrTitle"/>
          </p:nvPr>
        </p:nvSpPr>
        <p:spPr>
          <a:xfrm>
            <a:off x="336331" y="94592"/>
            <a:ext cx="4229343" cy="6611007"/>
          </a:xfrm>
        </p:spPr>
        <p:txBody>
          <a:bodyPr anchor="ctr">
            <a:normAutofit/>
          </a:bodyPr>
          <a:lstStyle/>
          <a:p>
            <a:pPr algn="l">
              <a:lnSpc>
                <a:spcPct val="90000"/>
              </a:lnSpc>
            </a:pPr>
            <a:r>
              <a:rPr lang="en-CA" sz="4800" dirty="0">
                <a:solidFill>
                  <a:schemeClr val="accent1">
                    <a:lumMod val="50000"/>
                  </a:schemeClr>
                </a:solidFill>
                <a:latin typeface="Impact" panose="020B0806030902050204" pitchFamily="34" charset="0"/>
              </a:rPr>
              <a:t>WE VALUE YOUR FEEDBACK! </a:t>
            </a:r>
            <a:br>
              <a:rPr lang="en-CA" sz="4800" dirty="0">
                <a:solidFill>
                  <a:schemeClr val="accent1">
                    <a:lumMod val="50000"/>
                  </a:schemeClr>
                </a:solidFill>
                <a:latin typeface="Impact" panose="020B0806030902050204" pitchFamily="34" charset="0"/>
              </a:rPr>
            </a:br>
            <a:br>
              <a:rPr lang="en-CA" sz="4800" dirty="0">
                <a:solidFill>
                  <a:schemeClr val="accent1">
                    <a:lumMod val="50000"/>
                  </a:schemeClr>
                </a:solidFill>
                <a:latin typeface="Impact" panose="020B0806030902050204" pitchFamily="34" charset="0"/>
              </a:rPr>
            </a:br>
            <a:br>
              <a:rPr lang="en-CA" sz="4800" dirty="0">
                <a:solidFill>
                  <a:schemeClr val="accent1">
                    <a:lumMod val="50000"/>
                  </a:schemeClr>
                </a:solidFill>
                <a:latin typeface="Impact" panose="020B0806030902050204" pitchFamily="34" charset="0"/>
              </a:rPr>
            </a:br>
            <a:r>
              <a:rPr lang="en-CA" sz="4800" dirty="0">
                <a:solidFill>
                  <a:schemeClr val="accent1">
                    <a:lumMod val="50000"/>
                  </a:schemeClr>
                </a:solidFill>
                <a:latin typeface="Impact" panose="020B0806030902050204" pitchFamily="34" charset="0"/>
              </a:rPr>
              <a:t>FILL IN THE COMMENT CARD ON THE TABLE OR IN THE LOBBY!</a:t>
            </a:r>
          </a:p>
        </p:txBody>
      </p:sp>
      <p:sp>
        <p:nvSpPr>
          <p:cNvPr id="41" name="Freeform: Shape 40">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2372" y="-8468"/>
            <a:ext cx="3806198"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F0F27B5E-CAFC-D545-7434-4EC53C5A110D}"/>
              </a:ext>
            </a:extLst>
          </p:cNvPr>
          <p:cNvPicPr>
            <a:picLocks noChangeAspect="1"/>
          </p:cNvPicPr>
          <p:nvPr/>
        </p:nvPicPr>
        <p:blipFill rotWithShape="1">
          <a:blip r:embed="rId2"/>
          <a:srcRect b="11010"/>
          <a:stretch/>
        </p:blipFill>
        <p:spPr>
          <a:xfrm>
            <a:off x="6029121" y="1695978"/>
            <a:ext cx="2987414" cy="27183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40037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D3AB628-3E09-5DE6-5CAF-D029AF9B99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94468-B7DA-4B8B-5EDC-337518B0B8E4}"/>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descr="A person standing next to a counter&#10;&#10;Description automatically generated">
            <a:extLst>
              <a:ext uri="{FF2B5EF4-FFF2-40B4-BE49-F238E27FC236}">
                <a16:creationId xmlns:a16="http://schemas.microsoft.com/office/drawing/2014/main" id="{45034991-FE10-2F78-DC5C-6502828CA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76" y="1190569"/>
            <a:ext cx="6982103" cy="5395262"/>
          </a:xfrm>
          <a:prstGeom prst="rect">
            <a:avLst/>
          </a:prstGeom>
        </p:spPr>
      </p:pic>
    </p:spTree>
    <p:extLst>
      <p:ext uri="{BB962C8B-B14F-4D97-AF65-F5344CB8AC3E}">
        <p14:creationId xmlns:p14="http://schemas.microsoft.com/office/powerpoint/2010/main" val="2371900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CB2A-7A6C-10FE-BDD5-1C0A416AE330}"/>
              </a:ext>
            </a:extLst>
          </p:cNvPr>
          <p:cNvSpPr>
            <a:spLocks noGrp="1"/>
          </p:cNvSpPr>
          <p:nvPr>
            <p:ph type="ctrTitle"/>
          </p:nvPr>
        </p:nvSpPr>
        <p:spPr>
          <a:xfrm>
            <a:off x="582348" y="1819217"/>
            <a:ext cx="7832690" cy="4170065"/>
          </a:xfrm>
        </p:spPr>
        <p:txBody>
          <a:bodyPr>
            <a:noAutofit/>
          </a:bodyPr>
          <a:lstStyle/>
          <a:p>
            <a:pPr marL="0" indent="0" algn="l">
              <a:spcBef>
                <a:spcPts val="0"/>
              </a:spcBef>
            </a:pPr>
            <a:r>
              <a:rPr lang="en-CA" sz="2800" cap="none" dirty="0">
                <a:solidFill>
                  <a:schemeClr val="accent2">
                    <a:lumMod val="50000"/>
                  </a:schemeClr>
                </a:solidFill>
                <a:latin typeface="Arial Black" panose="020B0A04020102020204" pitchFamily="34" charset="0"/>
              </a:rPr>
              <a:t>Did you know that the cast, crew, bartenders, floor staff, ticket and token sellers, set-up/clean-up crew and planning committee are all volunteers?</a:t>
            </a:r>
            <a:br>
              <a:rPr lang="en-CA" sz="2800" cap="none" dirty="0">
                <a:solidFill>
                  <a:schemeClr val="accent2">
                    <a:lumMod val="50000"/>
                  </a:schemeClr>
                </a:solidFill>
                <a:latin typeface="Arial Black" panose="020B0A04020102020204" pitchFamily="34" charset="0"/>
              </a:rPr>
            </a:br>
            <a:r>
              <a:rPr lang="en-CA" sz="1600" cap="none" dirty="0">
                <a:solidFill>
                  <a:schemeClr val="accent2">
                    <a:lumMod val="50000"/>
                  </a:schemeClr>
                </a:solidFill>
                <a:latin typeface="Arial Black" panose="020B0A04020102020204" pitchFamily="34" charset="0"/>
              </a:rPr>
              <a:t> </a:t>
            </a:r>
            <a:br>
              <a:rPr lang="en-CA" sz="2800" cap="none" dirty="0">
                <a:solidFill>
                  <a:schemeClr val="accent2">
                    <a:lumMod val="50000"/>
                  </a:schemeClr>
                </a:solidFill>
                <a:latin typeface="Arial Black" panose="020B0A04020102020204" pitchFamily="34" charset="0"/>
              </a:rPr>
            </a:br>
            <a:r>
              <a:rPr lang="en-CA" sz="2800" cap="none" dirty="0">
                <a:solidFill>
                  <a:schemeClr val="accent2">
                    <a:lumMod val="50000"/>
                  </a:schemeClr>
                </a:solidFill>
                <a:latin typeface="Arial Black" panose="020B0A04020102020204" pitchFamily="34" charset="0"/>
              </a:rPr>
              <a:t>So many hours have gone into </a:t>
            </a:r>
            <a:br>
              <a:rPr lang="en-CA" sz="2800" cap="none" dirty="0">
                <a:solidFill>
                  <a:schemeClr val="accent2">
                    <a:lumMod val="50000"/>
                  </a:schemeClr>
                </a:solidFill>
                <a:latin typeface="Arial Black" panose="020B0A04020102020204" pitchFamily="34" charset="0"/>
              </a:rPr>
            </a:br>
            <a:r>
              <a:rPr lang="en-CA" sz="2800" cap="none" dirty="0">
                <a:solidFill>
                  <a:schemeClr val="accent2">
                    <a:lumMod val="50000"/>
                  </a:schemeClr>
                </a:solidFill>
                <a:latin typeface="Arial Black" panose="020B0A04020102020204" pitchFamily="34" charset="0"/>
              </a:rPr>
              <a:t>bringing this fundraiser to life </a:t>
            </a:r>
            <a:br>
              <a:rPr lang="en-CA" sz="2800" cap="none" dirty="0">
                <a:solidFill>
                  <a:schemeClr val="accent2">
                    <a:lumMod val="50000"/>
                  </a:schemeClr>
                </a:solidFill>
                <a:latin typeface="Arial Black" panose="020B0A04020102020204" pitchFamily="34" charset="0"/>
              </a:rPr>
            </a:br>
            <a:r>
              <a:rPr lang="en-CA" sz="2800" cap="none" dirty="0">
                <a:solidFill>
                  <a:schemeClr val="accent2">
                    <a:lumMod val="50000"/>
                  </a:schemeClr>
                </a:solidFill>
                <a:latin typeface="Arial Black" panose="020B0A04020102020204" pitchFamily="34" charset="0"/>
              </a:rPr>
              <a:t>over the past 53 years! </a:t>
            </a:r>
            <a:br>
              <a:rPr lang="en-CA" sz="2800" cap="none" dirty="0">
                <a:solidFill>
                  <a:schemeClr val="accent2">
                    <a:lumMod val="50000"/>
                  </a:schemeClr>
                </a:solidFill>
                <a:latin typeface="Arial Black" panose="020B0A04020102020204" pitchFamily="34" charset="0"/>
              </a:rPr>
            </a:br>
            <a:br>
              <a:rPr lang="en-CA" sz="1600" cap="none" dirty="0">
                <a:solidFill>
                  <a:schemeClr val="accent2">
                    <a:lumMod val="50000"/>
                  </a:schemeClr>
                </a:solidFill>
                <a:latin typeface="Arial Black" panose="020B0A04020102020204" pitchFamily="34" charset="0"/>
              </a:rPr>
            </a:br>
            <a:r>
              <a:rPr lang="en-CA" sz="2800" cap="none" dirty="0">
                <a:solidFill>
                  <a:schemeClr val="accent2">
                    <a:lumMod val="50000"/>
                  </a:schemeClr>
                </a:solidFill>
                <a:latin typeface="Arial Black" panose="020B0A04020102020204" pitchFamily="34" charset="0"/>
              </a:rPr>
              <a:t>Thank you to past volunteers, </a:t>
            </a:r>
            <a:br>
              <a:rPr lang="en-CA" sz="2800" cap="none" dirty="0">
                <a:solidFill>
                  <a:schemeClr val="accent2">
                    <a:lumMod val="50000"/>
                  </a:schemeClr>
                </a:solidFill>
                <a:latin typeface="Arial Black" panose="020B0A04020102020204" pitchFamily="34" charset="0"/>
              </a:rPr>
            </a:br>
            <a:r>
              <a:rPr lang="en-CA" sz="2800" cap="none" dirty="0">
                <a:solidFill>
                  <a:schemeClr val="accent2">
                    <a:lumMod val="50000"/>
                  </a:schemeClr>
                </a:solidFill>
                <a:latin typeface="Arial Black" panose="020B0A04020102020204" pitchFamily="34" charset="0"/>
              </a:rPr>
              <a:t>and those working tonight. </a:t>
            </a:r>
            <a:endParaRPr lang="en-CA" sz="2800" dirty="0">
              <a:solidFill>
                <a:schemeClr val="accent2">
                  <a:lumMod val="50000"/>
                </a:schemeClr>
              </a:solidFill>
            </a:endParaRPr>
          </a:p>
        </p:txBody>
      </p:sp>
      <p:sp>
        <p:nvSpPr>
          <p:cNvPr id="3" name="Subtitle 2">
            <a:extLst>
              <a:ext uri="{FF2B5EF4-FFF2-40B4-BE49-F238E27FC236}">
                <a16:creationId xmlns:a16="http://schemas.microsoft.com/office/drawing/2014/main" id="{BD1F5689-1316-EDD6-DB27-0AC4A5D1418C}"/>
              </a:ext>
            </a:extLst>
          </p:cNvPr>
          <p:cNvSpPr>
            <a:spLocks noGrp="1"/>
          </p:cNvSpPr>
          <p:nvPr>
            <p:ph type="subTitle" idx="1"/>
          </p:nvPr>
        </p:nvSpPr>
        <p:spPr>
          <a:xfrm>
            <a:off x="728962" y="175846"/>
            <a:ext cx="7028654" cy="1643371"/>
          </a:xfrm>
        </p:spPr>
        <p:txBody>
          <a:bodyPr>
            <a:normAutofit fontScale="55000" lnSpcReduction="20000"/>
          </a:bodyPr>
          <a:lstStyle/>
          <a:p>
            <a:r>
              <a:rPr lang="en-CA" sz="10100" dirty="0">
                <a:solidFill>
                  <a:schemeClr val="accent2">
                    <a:lumMod val="50000"/>
                  </a:schemeClr>
                </a:solidFill>
                <a:latin typeface="Impact" panose="020B0806030902050204" pitchFamily="34" charset="0"/>
              </a:rPr>
              <a:t>Thank you, Volunteers!</a:t>
            </a:r>
          </a:p>
          <a:p>
            <a:r>
              <a:rPr lang="en-CA" sz="6000" dirty="0">
                <a:solidFill>
                  <a:schemeClr val="accent2">
                    <a:lumMod val="50000"/>
                  </a:schemeClr>
                </a:solidFill>
                <a:latin typeface="Impact" panose="020B0806030902050204" pitchFamily="34" charset="0"/>
              </a:rPr>
              <a:t>Without you the show would not go on!</a:t>
            </a:r>
          </a:p>
        </p:txBody>
      </p:sp>
      <p:pic>
        <p:nvPicPr>
          <p:cNvPr id="4" name="Picture 2" descr="Image result for applause clipart">
            <a:extLst>
              <a:ext uri="{FF2B5EF4-FFF2-40B4-BE49-F238E27FC236}">
                <a16:creationId xmlns:a16="http://schemas.microsoft.com/office/drawing/2014/main" id="{FC12AFF8-C60A-B044-AD5F-B3A0CF83216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4422" y="4972607"/>
            <a:ext cx="3029578" cy="170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270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2000">
        <p15:prstTrans prst="curtains"/>
      </p:transition>
    </mc:Choice>
    <mc:Fallback xmlns="">
      <p:transition spd="slow" advClick="0" advTm="12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06D45DC-69FA-95A2-2EDB-2A42D8933926}"/>
              </a:ext>
            </a:extLst>
          </p:cNvPr>
          <p:cNvPicPr>
            <a:picLocks noChangeAspect="1"/>
          </p:cNvPicPr>
          <p:nvPr/>
        </p:nvPicPr>
        <p:blipFill rotWithShape="1">
          <a:blip r:embed="rId2">
            <a:duotone>
              <a:prstClr val="black"/>
              <a:schemeClr val="tx2">
                <a:tint val="45000"/>
                <a:satMod val="400000"/>
              </a:schemeClr>
            </a:duotone>
            <a:alphaModFix amt="40000"/>
          </a:blip>
          <a:srcRect l="10617" r="9049" b="-1"/>
          <a:stretch/>
        </p:blipFill>
        <p:spPr>
          <a:xfrm>
            <a:off x="20" y="10"/>
            <a:ext cx="9143980" cy="6857990"/>
          </a:xfrm>
          <a:prstGeom prst="rect">
            <a:avLst/>
          </a:prstGeom>
        </p:spPr>
      </p:pic>
      <p:sp>
        <p:nvSpPr>
          <p:cNvPr id="3" name="Content Placeholder 2">
            <a:extLst>
              <a:ext uri="{FF2B5EF4-FFF2-40B4-BE49-F238E27FC236}">
                <a16:creationId xmlns:a16="http://schemas.microsoft.com/office/drawing/2014/main" id="{F0CCCBB3-5B76-AC70-C8AC-B74F3E7843E7}"/>
              </a:ext>
            </a:extLst>
          </p:cNvPr>
          <p:cNvSpPr>
            <a:spLocks noGrp="1"/>
          </p:cNvSpPr>
          <p:nvPr>
            <p:ph idx="1"/>
          </p:nvPr>
        </p:nvSpPr>
        <p:spPr>
          <a:xfrm>
            <a:off x="458395" y="2977217"/>
            <a:ext cx="8227209" cy="3880773"/>
          </a:xfrm>
        </p:spPr>
        <p:txBody>
          <a:bodyPr>
            <a:normAutofit lnSpcReduction="10000"/>
          </a:bodyPr>
          <a:lstStyle/>
          <a:p>
            <a:r>
              <a:rPr lang="en-US" sz="3200" dirty="0">
                <a:solidFill>
                  <a:srgbClr val="FFFFFF"/>
                </a:solidFill>
              </a:rPr>
              <a:t>Volunteer team leaders volunteer, but they also plan the shifts, recruit, schedule, train and supervise volunteers plus are responsible for setting up, getting supplies, and managing their area.</a:t>
            </a:r>
          </a:p>
          <a:p>
            <a:r>
              <a:rPr lang="en-US" sz="3200" dirty="0">
                <a:solidFill>
                  <a:srgbClr val="FFFFFF"/>
                </a:solidFill>
              </a:rPr>
              <a:t>A HUGE THANK YOU to this year’s team leaders!</a:t>
            </a:r>
            <a:endParaRPr lang="en-CA" sz="3200" dirty="0">
              <a:solidFill>
                <a:srgbClr val="FFFFFF"/>
              </a:solidFill>
            </a:endParaRPr>
          </a:p>
        </p:txBody>
      </p:sp>
    </p:spTree>
    <p:extLst>
      <p:ext uri="{BB962C8B-B14F-4D97-AF65-F5344CB8AC3E}">
        <p14:creationId xmlns:p14="http://schemas.microsoft.com/office/powerpoint/2010/main" val="1594772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30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8"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cxnSp>
          <p:nvCxnSpPr>
            <p:cNvPr id="9" name="Straight Connector 8">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Isosceles Triangle 12">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16">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useBgFill="1">
        <p:nvSpPr>
          <p:cNvPr id="19" name="Rectangle 18">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Isosceles Triangle 22">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lumMod val="75000"/>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cxnSp>
        <p:nvCxnSpPr>
          <p:cNvPr id="25" name="Straight Connector 24">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76C362F3-C433-43FD-510D-E827C6709687}"/>
              </a:ext>
            </a:extLst>
          </p:cNvPr>
          <p:cNvSpPr>
            <a:spLocks noGrp="1"/>
          </p:cNvSpPr>
          <p:nvPr>
            <p:ph type="title"/>
          </p:nvPr>
        </p:nvSpPr>
        <p:spPr>
          <a:xfrm>
            <a:off x="569986" y="625551"/>
            <a:ext cx="7487492" cy="5698067"/>
          </a:xfrm>
        </p:spPr>
        <p:txBody>
          <a:bodyPr vert="horz" lIns="91440" tIns="45720" rIns="91440" bIns="45720" rtlCol="0" anchor="ctr">
            <a:noAutofit/>
          </a:bodyPr>
          <a:lstStyle/>
          <a:p>
            <a:pPr>
              <a:lnSpc>
                <a:spcPct val="90000"/>
              </a:lnSpc>
            </a:pPr>
            <a:r>
              <a:rPr lang="en-US" sz="3200" b="1" i="0" dirty="0">
                <a:solidFill>
                  <a:schemeClr val="accent2">
                    <a:lumMod val="50000"/>
                  </a:schemeClr>
                </a:solidFill>
                <a:effectLst/>
              </a:rPr>
              <a:t>“29 years ago I showed up at the hall. </a:t>
            </a:r>
            <a:br>
              <a:rPr lang="en-US" sz="3200" b="1" i="0" dirty="0">
                <a:solidFill>
                  <a:schemeClr val="accent2">
                    <a:lumMod val="50000"/>
                  </a:schemeClr>
                </a:solidFill>
                <a:effectLst/>
              </a:rPr>
            </a:br>
            <a:br>
              <a:rPr lang="en-US" sz="1800" b="1" i="0" dirty="0">
                <a:solidFill>
                  <a:schemeClr val="accent2">
                    <a:lumMod val="50000"/>
                  </a:schemeClr>
                </a:solidFill>
                <a:effectLst/>
              </a:rPr>
            </a:br>
            <a:r>
              <a:rPr lang="en-US" sz="3200" b="1" i="0" dirty="0">
                <a:solidFill>
                  <a:schemeClr val="accent2">
                    <a:lumMod val="50000"/>
                  </a:schemeClr>
                </a:solidFill>
                <a:effectLst/>
              </a:rPr>
              <a:t>They fed me, I stayed.</a:t>
            </a:r>
            <a:br>
              <a:rPr lang="en-US" sz="3200" b="1" i="0" dirty="0">
                <a:solidFill>
                  <a:schemeClr val="accent2">
                    <a:lumMod val="50000"/>
                  </a:schemeClr>
                </a:solidFill>
                <a:effectLst/>
              </a:rPr>
            </a:br>
            <a:br>
              <a:rPr lang="en-US" sz="1800" b="1" i="0" dirty="0">
                <a:solidFill>
                  <a:schemeClr val="accent2">
                    <a:lumMod val="50000"/>
                  </a:schemeClr>
                </a:solidFill>
                <a:effectLst/>
              </a:rPr>
            </a:br>
            <a:r>
              <a:rPr lang="en-US" sz="3200" b="1" i="0" dirty="0">
                <a:solidFill>
                  <a:schemeClr val="accent2">
                    <a:lumMod val="50000"/>
                  </a:schemeClr>
                </a:solidFill>
                <a:effectLst/>
              </a:rPr>
              <a:t>In those 29 years, I sat in a box as part of the band. I then got my paws extra dirty with writing and directing and scratched out 5 shows. </a:t>
            </a:r>
            <a:br>
              <a:rPr lang="en-US" sz="3200" b="1" i="0" dirty="0">
                <a:solidFill>
                  <a:schemeClr val="accent2">
                    <a:lumMod val="50000"/>
                  </a:schemeClr>
                </a:solidFill>
                <a:effectLst/>
              </a:rPr>
            </a:br>
            <a:br>
              <a:rPr lang="en-US" sz="1800" b="1" i="0" dirty="0">
                <a:solidFill>
                  <a:schemeClr val="accent2">
                    <a:lumMod val="50000"/>
                  </a:schemeClr>
                </a:solidFill>
                <a:effectLst/>
              </a:rPr>
            </a:br>
            <a:r>
              <a:rPr lang="en-US" sz="3200" b="1" i="0" dirty="0">
                <a:solidFill>
                  <a:schemeClr val="accent2">
                    <a:lumMod val="50000"/>
                  </a:schemeClr>
                </a:solidFill>
                <a:effectLst/>
              </a:rPr>
              <a:t>If the feline is mutual, I'm </a:t>
            </a:r>
            <a:r>
              <a:rPr lang="en-US" sz="3200" b="1" i="0" dirty="0" err="1">
                <a:solidFill>
                  <a:schemeClr val="accent2">
                    <a:lumMod val="50000"/>
                  </a:schemeClr>
                </a:solidFill>
                <a:effectLst/>
              </a:rPr>
              <a:t>gonna</a:t>
            </a:r>
            <a:r>
              <a:rPr lang="en-US" sz="3200" b="1" i="0" dirty="0">
                <a:solidFill>
                  <a:schemeClr val="accent2">
                    <a:lumMod val="50000"/>
                  </a:schemeClr>
                </a:solidFill>
                <a:effectLst/>
              </a:rPr>
              <a:t> stick around a bit longer!”</a:t>
            </a:r>
            <a:br>
              <a:rPr lang="en-US" sz="3200" b="1" i="0" dirty="0">
                <a:solidFill>
                  <a:schemeClr val="accent2">
                    <a:lumMod val="50000"/>
                  </a:schemeClr>
                </a:solidFill>
                <a:effectLst/>
              </a:rPr>
            </a:br>
            <a:br>
              <a:rPr lang="en-US" sz="2000" b="0" i="0" dirty="0">
                <a:solidFill>
                  <a:schemeClr val="accent2">
                    <a:lumMod val="50000"/>
                  </a:schemeClr>
                </a:solidFill>
                <a:effectLst/>
              </a:rPr>
            </a:br>
            <a:r>
              <a:rPr lang="en-US" sz="3200" b="1" i="1" dirty="0">
                <a:solidFill>
                  <a:schemeClr val="tx1">
                    <a:lumMod val="50000"/>
                    <a:lumOff val="50000"/>
                  </a:schemeClr>
                </a:solidFill>
              </a:rPr>
              <a:t>Taramay Curtis</a:t>
            </a:r>
            <a:br>
              <a:rPr lang="en-US" sz="3200" b="1" dirty="0">
                <a:solidFill>
                  <a:schemeClr val="tx1">
                    <a:lumMod val="50000"/>
                    <a:lumOff val="50000"/>
                  </a:schemeClr>
                </a:solidFill>
              </a:rPr>
            </a:br>
            <a:endParaRPr lang="en-US" sz="3200" dirty="0">
              <a:solidFill>
                <a:schemeClr val="accent2">
                  <a:lumMod val="50000"/>
                </a:schemeClr>
              </a:solidFill>
            </a:endParaRPr>
          </a:p>
        </p:txBody>
      </p:sp>
      <p:sp>
        <p:nvSpPr>
          <p:cNvPr id="29"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40004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4000">
        <p15:prstTrans prst="curtains"/>
      </p:transition>
    </mc:Choice>
    <mc:Fallback xmlns="">
      <p:transition spd="slow" advClick="0" advTm="14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0" name="Straight Connector 3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4" name="Isosceles Triangle 4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8" name="Isosceles Triangle 4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9" name="Isosceles Triangle 4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51" name="Rectangle 5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4" name="Straight Connector 5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7" name="Isosceles Triangle 5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 name="Isosceles Triangle 6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2" name="Isosceles Triangle 6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64" name="Rectangle 6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EA7423B6-D46D-7BB8-B606-0838A4A51682}"/>
              </a:ext>
            </a:extLst>
          </p:cNvPr>
          <p:cNvGraphicFramePr>
            <a:graphicFrameLocks noGrp="1"/>
          </p:cNvGraphicFramePr>
          <p:nvPr>
            <p:ph idx="1"/>
            <p:extLst>
              <p:ext uri="{D42A27DB-BD31-4B8C-83A1-F6EECF244321}">
                <p14:modId xmlns:p14="http://schemas.microsoft.com/office/powerpoint/2010/main" val="310779013"/>
              </p:ext>
            </p:extLst>
          </p:nvPr>
        </p:nvGraphicFramePr>
        <p:xfrm>
          <a:off x="567938" y="754743"/>
          <a:ext cx="7980976" cy="4937170"/>
        </p:xfrm>
        <a:graphic>
          <a:graphicData uri="http://schemas.openxmlformats.org/drawingml/2006/table">
            <a:tbl>
              <a:tblPr firstRow="1" bandRow="1">
                <a:noFill/>
                <a:tableStyleId>{5C22544A-7EE6-4342-B048-85BDC9FD1C3A}</a:tableStyleId>
              </a:tblPr>
              <a:tblGrid>
                <a:gridCol w="3512870">
                  <a:extLst>
                    <a:ext uri="{9D8B030D-6E8A-4147-A177-3AD203B41FA5}">
                      <a16:colId xmlns:a16="http://schemas.microsoft.com/office/drawing/2014/main" val="2060542940"/>
                    </a:ext>
                  </a:extLst>
                </a:gridCol>
                <a:gridCol w="4468106">
                  <a:extLst>
                    <a:ext uri="{9D8B030D-6E8A-4147-A177-3AD203B41FA5}">
                      <a16:colId xmlns:a16="http://schemas.microsoft.com/office/drawing/2014/main" val="3962050058"/>
                    </a:ext>
                  </a:extLst>
                </a:gridCol>
              </a:tblGrid>
              <a:tr h="493717">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u="sng" cap="all" spc="60" dirty="0">
                          <a:solidFill>
                            <a:schemeClr val="tx1"/>
                          </a:solidFill>
                        </a:rPr>
                        <a:t>Volunteer Team Leaders</a:t>
                      </a:r>
                      <a:endParaRPr lang="en-CA" sz="2000" b="1" u="sng" cap="all" spc="60" dirty="0">
                        <a:solidFill>
                          <a:schemeClr val="tx1"/>
                        </a:solidFill>
                      </a:endParaRPr>
                    </a:p>
                  </a:txBody>
                  <a:tcPr marL="66335" marR="94765" marT="64008" marB="64008" anchor="b">
                    <a:lnL w="28575" cap="flat" cmpd="sng" algn="ctr">
                      <a:noFill/>
                      <a:prstDash val="solid"/>
                    </a:lnL>
                    <a:lnR w="28575" cap="flat" cmpd="sng" algn="ctr">
                      <a:noFill/>
                      <a:prstDash val="solid"/>
                    </a:lnR>
                    <a:lnT w="12700" cap="flat" cmpd="sng" algn="ctr">
                      <a:noFill/>
                      <a:prstDash val="solid"/>
                      <a:round/>
                      <a:headEnd type="none" w="med" len="med"/>
                      <a:tailEnd type="none" w="med" len="med"/>
                    </a:lnT>
                    <a:lnB w="12700" cmpd="sng">
                      <a:noFill/>
                      <a:prstDash val="solid"/>
                    </a:lnB>
                    <a:noFill/>
                  </a:tcPr>
                </a:tc>
                <a:tc hMerge="1">
                  <a:txBody>
                    <a:bodyPr/>
                    <a:lstStyle/>
                    <a:p>
                      <a:endParaRPr lang="en-CA"/>
                    </a:p>
                  </a:txBody>
                  <a:tcPr/>
                </a:tc>
                <a:extLst>
                  <a:ext uri="{0D108BD9-81ED-4DB2-BD59-A6C34878D82A}">
                    <a16:rowId xmlns:a16="http://schemas.microsoft.com/office/drawing/2014/main" val="3008337251"/>
                  </a:ext>
                </a:extLst>
              </a:tr>
              <a:tr h="493717">
                <a:tc>
                  <a:txBody>
                    <a:bodyPr/>
                    <a:lstStyle/>
                    <a:p>
                      <a:r>
                        <a:rPr lang="en-US" sz="2000" b="1" cap="none" spc="0">
                          <a:solidFill>
                            <a:schemeClr val="tx1"/>
                          </a:solidFill>
                        </a:rPr>
                        <a:t>Admission</a:t>
                      </a:r>
                      <a:endParaRPr lang="en-CA" sz="2000" b="1" cap="none" spc="0">
                        <a:solidFill>
                          <a:schemeClr val="tx1"/>
                        </a:solidFill>
                      </a:endParaRPr>
                    </a:p>
                  </a:txBody>
                  <a:tcPr marL="66335" marR="94765" marT="64008" marB="64008">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2000" cap="none" spc="0" dirty="0">
                          <a:solidFill>
                            <a:schemeClr val="tx1"/>
                          </a:solidFill>
                        </a:rPr>
                        <a:t>Tracey Hirtle</a:t>
                      </a:r>
                      <a:endParaRPr lang="en-CA" sz="2000" cap="none" spc="0" dirty="0">
                        <a:solidFill>
                          <a:schemeClr val="tx1"/>
                        </a:solidFill>
                      </a:endParaRPr>
                    </a:p>
                  </a:txBody>
                  <a:tcPr marL="66335" marR="94765" marT="64008" marB="64008">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655240049"/>
                  </a:ext>
                </a:extLst>
              </a:tr>
              <a:tr h="493717">
                <a:tc>
                  <a:txBody>
                    <a:bodyPr/>
                    <a:lstStyle/>
                    <a:p>
                      <a:r>
                        <a:rPr lang="en-US" sz="2000" b="1" cap="none" spc="0">
                          <a:solidFill>
                            <a:schemeClr val="tx1"/>
                          </a:solidFill>
                        </a:rPr>
                        <a:t>Bar</a:t>
                      </a:r>
                      <a:endParaRPr lang="en-CA" sz="2000" b="1" cap="none" spc="0">
                        <a:solidFill>
                          <a:schemeClr val="tx1"/>
                        </a:solidFill>
                      </a:endParaRPr>
                    </a:p>
                  </a:txBody>
                  <a:tcPr marL="66335" marR="94765" marT="64008" marB="640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000" cap="none" spc="0" dirty="0">
                          <a:solidFill>
                            <a:schemeClr val="tx1"/>
                          </a:solidFill>
                        </a:rPr>
                        <a:t>Todd </a:t>
                      </a:r>
                      <a:r>
                        <a:rPr lang="en-US" sz="2000" cap="none" spc="0" dirty="0" err="1">
                          <a:solidFill>
                            <a:schemeClr val="tx1"/>
                          </a:solidFill>
                        </a:rPr>
                        <a:t>Mishio</a:t>
                      </a:r>
                      <a:endParaRPr lang="en-CA" sz="2000" cap="none" spc="0" dirty="0">
                        <a:solidFill>
                          <a:schemeClr val="tx1"/>
                        </a:solidFill>
                      </a:endParaRPr>
                    </a:p>
                  </a:txBody>
                  <a:tcPr marL="66335" marR="94765" marT="64008" marB="64008">
                    <a:lnL w="12700" cmpd="sng">
                      <a:noFill/>
                      <a:prstDash val="solid"/>
                    </a:lnL>
                    <a:lnR w="28575" cap="flat" cmpd="sng" algn="ctr">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341041983"/>
                  </a:ext>
                </a:extLst>
              </a:tr>
              <a:tr h="493717">
                <a:tc>
                  <a:txBody>
                    <a:bodyPr/>
                    <a:lstStyle/>
                    <a:p>
                      <a:r>
                        <a:rPr lang="en-US" sz="2000" b="1" cap="none" spc="0">
                          <a:solidFill>
                            <a:schemeClr val="tx1"/>
                          </a:solidFill>
                        </a:rPr>
                        <a:t>Coat Check</a:t>
                      </a:r>
                      <a:endParaRPr lang="en-CA" sz="2000" b="1" cap="none" spc="0">
                        <a:solidFill>
                          <a:schemeClr val="tx1"/>
                        </a:solidFill>
                      </a:endParaRPr>
                    </a:p>
                  </a:txBody>
                  <a:tcPr marL="66335" marR="94765" marT="64008" marB="64008">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2000" cap="none" spc="0" dirty="0">
                          <a:solidFill>
                            <a:schemeClr val="tx1"/>
                          </a:solidFill>
                        </a:rPr>
                        <a:t>Bev </a:t>
                      </a:r>
                      <a:r>
                        <a:rPr lang="en-US" sz="2000" cap="none" spc="0" dirty="0" err="1">
                          <a:solidFill>
                            <a:schemeClr val="tx1"/>
                          </a:solidFill>
                        </a:rPr>
                        <a:t>Trudel</a:t>
                      </a:r>
                      <a:endParaRPr lang="en-CA" sz="2000" cap="none" spc="0" dirty="0">
                        <a:solidFill>
                          <a:schemeClr val="tx1"/>
                        </a:solidFill>
                      </a:endParaRPr>
                    </a:p>
                  </a:txBody>
                  <a:tcPr marL="66335" marR="94765" marT="64008" marB="64008">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78039795"/>
                  </a:ext>
                </a:extLst>
              </a:tr>
              <a:tr h="493717">
                <a:tc>
                  <a:txBody>
                    <a:bodyPr/>
                    <a:lstStyle/>
                    <a:p>
                      <a:r>
                        <a:rPr lang="en-US" sz="2000" b="1" cap="none" spc="0">
                          <a:solidFill>
                            <a:schemeClr val="tx1"/>
                          </a:solidFill>
                        </a:rPr>
                        <a:t>Costumes</a:t>
                      </a:r>
                      <a:endParaRPr lang="en-CA" sz="2000" b="1" cap="none" spc="0">
                        <a:solidFill>
                          <a:schemeClr val="tx1"/>
                        </a:solidFill>
                      </a:endParaRPr>
                    </a:p>
                  </a:txBody>
                  <a:tcPr marL="66335" marR="94765" marT="64008" marB="640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000" cap="none" spc="0" dirty="0">
                          <a:solidFill>
                            <a:schemeClr val="tx1"/>
                          </a:solidFill>
                        </a:rPr>
                        <a:t>Val </a:t>
                      </a:r>
                      <a:r>
                        <a:rPr lang="en-US" sz="2000" cap="none" spc="0" dirty="0" err="1">
                          <a:solidFill>
                            <a:schemeClr val="tx1"/>
                          </a:solidFill>
                        </a:rPr>
                        <a:t>Antoski</a:t>
                      </a:r>
                      <a:endParaRPr lang="en-CA" sz="2000" cap="none" spc="0" dirty="0">
                        <a:solidFill>
                          <a:schemeClr val="tx1"/>
                        </a:solidFill>
                      </a:endParaRPr>
                    </a:p>
                  </a:txBody>
                  <a:tcPr marL="66335" marR="94765" marT="64008" marB="64008">
                    <a:lnL w="12700" cmpd="sng">
                      <a:noFill/>
                      <a:prstDash val="solid"/>
                    </a:lnL>
                    <a:lnR w="28575" cap="flat" cmpd="sng" algn="ctr">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632295407"/>
                  </a:ext>
                </a:extLst>
              </a:tr>
              <a:tr h="493717">
                <a:tc>
                  <a:txBody>
                    <a:bodyPr/>
                    <a:lstStyle/>
                    <a:p>
                      <a:r>
                        <a:rPr lang="en-US" sz="2000" b="1" cap="none" spc="0">
                          <a:solidFill>
                            <a:schemeClr val="tx1"/>
                          </a:solidFill>
                        </a:rPr>
                        <a:t>Financial Control</a:t>
                      </a:r>
                      <a:endParaRPr lang="en-CA" sz="2000" b="1" cap="none" spc="0">
                        <a:solidFill>
                          <a:schemeClr val="tx1"/>
                        </a:solidFill>
                      </a:endParaRPr>
                    </a:p>
                  </a:txBody>
                  <a:tcPr marL="66335" marR="94765" marT="64008" marB="64008">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2000" cap="none" spc="0" dirty="0">
                          <a:solidFill>
                            <a:schemeClr val="tx1"/>
                          </a:solidFill>
                        </a:rPr>
                        <a:t>Jim </a:t>
                      </a:r>
                      <a:r>
                        <a:rPr lang="en-US" sz="2000" cap="none" spc="0" dirty="0" err="1">
                          <a:solidFill>
                            <a:schemeClr val="tx1"/>
                          </a:solidFill>
                        </a:rPr>
                        <a:t>Trudel</a:t>
                      </a:r>
                      <a:endParaRPr lang="en-CA" sz="2000" cap="none" spc="0" dirty="0">
                        <a:solidFill>
                          <a:schemeClr val="tx1"/>
                        </a:solidFill>
                      </a:endParaRPr>
                    </a:p>
                  </a:txBody>
                  <a:tcPr marL="66335" marR="94765" marT="64008" marB="64008">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750478875"/>
                  </a:ext>
                </a:extLst>
              </a:tr>
              <a:tr h="493717">
                <a:tc>
                  <a:txBody>
                    <a:bodyPr/>
                    <a:lstStyle/>
                    <a:p>
                      <a:r>
                        <a:rPr lang="en-US" sz="2000" b="1" cap="none" spc="0" dirty="0">
                          <a:solidFill>
                            <a:schemeClr val="tx1"/>
                          </a:solidFill>
                        </a:rPr>
                        <a:t>Floor Staff</a:t>
                      </a:r>
                      <a:endParaRPr lang="en-CA" sz="2000" b="1" cap="none" spc="0" dirty="0">
                        <a:solidFill>
                          <a:schemeClr val="tx1"/>
                        </a:solidFill>
                      </a:endParaRPr>
                    </a:p>
                  </a:txBody>
                  <a:tcPr marL="66335" marR="94765" marT="64008" marB="640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000" cap="none" spc="0" dirty="0">
                          <a:solidFill>
                            <a:schemeClr val="tx1"/>
                          </a:solidFill>
                        </a:rPr>
                        <a:t>Joyce </a:t>
                      </a:r>
                      <a:r>
                        <a:rPr lang="en-US" sz="2000" cap="none" spc="0" dirty="0" err="1">
                          <a:solidFill>
                            <a:schemeClr val="tx1"/>
                          </a:solidFill>
                        </a:rPr>
                        <a:t>Kutnikoff</a:t>
                      </a:r>
                      <a:endParaRPr lang="en-CA" sz="2000" cap="none" spc="0" dirty="0">
                        <a:solidFill>
                          <a:schemeClr val="tx1"/>
                        </a:solidFill>
                      </a:endParaRPr>
                    </a:p>
                  </a:txBody>
                  <a:tcPr marL="66335" marR="94765" marT="64008" marB="64008">
                    <a:lnL w="12700" cmpd="sng">
                      <a:noFill/>
                      <a:prstDash val="solid"/>
                    </a:lnL>
                    <a:lnR w="28575" cap="flat" cmpd="sng" algn="ctr">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72738672"/>
                  </a:ext>
                </a:extLst>
              </a:tr>
              <a:tr h="493717">
                <a:tc>
                  <a:txBody>
                    <a:bodyPr/>
                    <a:lstStyle/>
                    <a:p>
                      <a:r>
                        <a:rPr lang="en-US" sz="2000" b="1" cap="none" spc="0">
                          <a:solidFill>
                            <a:schemeClr val="tx1"/>
                          </a:solidFill>
                        </a:rPr>
                        <a:t>Kitchen &amp; Concession</a:t>
                      </a:r>
                      <a:endParaRPr lang="en-CA" sz="2000" b="1" cap="none" spc="0">
                        <a:solidFill>
                          <a:schemeClr val="tx1"/>
                        </a:solidFill>
                      </a:endParaRPr>
                    </a:p>
                  </a:txBody>
                  <a:tcPr marL="66335" marR="94765" marT="64008" marB="64008">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2000" cap="none" spc="0" dirty="0">
                          <a:solidFill>
                            <a:schemeClr val="tx1"/>
                          </a:solidFill>
                        </a:rPr>
                        <a:t>Silvia </a:t>
                      </a:r>
                      <a:r>
                        <a:rPr lang="en-US" sz="2000" cap="none" spc="0" dirty="0" err="1">
                          <a:solidFill>
                            <a:schemeClr val="tx1"/>
                          </a:solidFill>
                        </a:rPr>
                        <a:t>Lutic</a:t>
                      </a:r>
                      <a:r>
                        <a:rPr lang="en-US" sz="2000" cap="none" spc="0" dirty="0">
                          <a:solidFill>
                            <a:schemeClr val="tx1"/>
                          </a:solidFill>
                        </a:rPr>
                        <a:t> &amp; Theresa </a:t>
                      </a:r>
                      <a:r>
                        <a:rPr lang="en-US" sz="2000" cap="none" spc="0" dirty="0" err="1">
                          <a:solidFill>
                            <a:schemeClr val="tx1"/>
                          </a:solidFill>
                        </a:rPr>
                        <a:t>Winnichuk</a:t>
                      </a:r>
                      <a:endParaRPr lang="en-CA" sz="2000" cap="none" spc="0" dirty="0">
                        <a:solidFill>
                          <a:schemeClr val="tx1"/>
                        </a:solidFill>
                      </a:endParaRPr>
                    </a:p>
                  </a:txBody>
                  <a:tcPr marL="66335" marR="94765" marT="64008" marB="64008">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733564807"/>
                  </a:ext>
                </a:extLst>
              </a:tr>
              <a:tr h="493717">
                <a:tc>
                  <a:txBody>
                    <a:bodyPr/>
                    <a:lstStyle/>
                    <a:p>
                      <a:r>
                        <a:rPr lang="en-US" sz="2000" b="1" cap="none" spc="0">
                          <a:solidFill>
                            <a:schemeClr val="tx1"/>
                          </a:solidFill>
                        </a:rPr>
                        <a:t>Lighting &amp; Sound</a:t>
                      </a:r>
                      <a:endParaRPr lang="en-CA" sz="2000" b="1" cap="none" spc="0">
                        <a:solidFill>
                          <a:schemeClr val="tx1"/>
                        </a:solidFill>
                      </a:endParaRPr>
                    </a:p>
                  </a:txBody>
                  <a:tcPr marL="66335" marR="94765" marT="64008" marB="640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000" cap="none" spc="0" dirty="0">
                          <a:solidFill>
                            <a:schemeClr val="tx1"/>
                          </a:solidFill>
                        </a:rPr>
                        <a:t>Aaron Weicker</a:t>
                      </a:r>
                      <a:endParaRPr lang="en-CA" sz="2000" cap="none" spc="0" dirty="0">
                        <a:solidFill>
                          <a:schemeClr val="tx1"/>
                        </a:solidFill>
                      </a:endParaRPr>
                    </a:p>
                  </a:txBody>
                  <a:tcPr marL="66335" marR="94765" marT="64008" marB="64008">
                    <a:lnL w="12700" cmpd="sng">
                      <a:noFill/>
                      <a:prstDash val="solid"/>
                    </a:lnL>
                    <a:lnR w="28575" cap="flat" cmpd="sng" algn="ctr">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614301184"/>
                  </a:ext>
                </a:extLst>
              </a:tr>
              <a:tr h="493717">
                <a:tc>
                  <a:txBody>
                    <a:bodyPr/>
                    <a:lstStyle/>
                    <a:p>
                      <a:r>
                        <a:rPr lang="en-US" sz="2000" b="1" cap="none" spc="0">
                          <a:solidFill>
                            <a:schemeClr val="tx1"/>
                          </a:solidFill>
                        </a:rPr>
                        <a:t>Nevada &amp; 50/50 Tickets</a:t>
                      </a:r>
                      <a:endParaRPr lang="en-CA" sz="2000" b="1" cap="none" spc="0">
                        <a:solidFill>
                          <a:schemeClr val="tx1"/>
                        </a:solidFill>
                      </a:endParaRPr>
                    </a:p>
                  </a:txBody>
                  <a:tcPr marL="66335" marR="94765" marT="64008" marB="64008">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2000" cap="none" spc="0" dirty="0">
                          <a:solidFill>
                            <a:schemeClr val="tx1"/>
                          </a:solidFill>
                        </a:rPr>
                        <a:t>Darlene </a:t>
                      </a:r>
                      <a:r>
                        <a:rPr lang="en-US" sz="2000" cap="none" spc="0" dirty="0" err="1">
                          <a:solidFill>
                            <a:schemeClr val="tx1"/>
                          </a:solidFill>
                        </a:rPr>
                        <a:t>Mosiuk</a:t>
                      </a:r>
                      <a:endParaRPr lang="en-CA" sz="2000" cap="none" spc="0" dirty="0">
                        <a:solidFill>
                          <a:schemeClr val="tx1"/>
                        </a:solidFill>
                      </a:endParaRPr>
                    </a:p>
                  </a:txBody>
                  <a:tcPr marL="66335" marR="94765" marT="64008" marB="64008">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582209161"/>
                  </a:ext>
                </a:extLst>
              </a:tr>
            </a:tbl>
          </a:graphicData>
        </a:graphic>
      </p:graphicFrame>
    </p:spTree>
    <p:extLst>
      <p:ext uri="{BB962C8B-B14F-4D97-AF65-F5344CB8AC3E}">
        <p14:creationId xmlns:p14="http://schemas.microsoft.com/office/powerpoint/2010/main" val="2840884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2000">
        <p15:prstTrans prst="curtains"/>
      </p:transition>
    </mc:Choice>
    <mc:Fallback xmlns="">
      <p:transition spd="slow" advClick="0" advTm="12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0" name="Straight Connector 3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4" name="Isosceles Triangle 4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8" name="Isosceles Triangle 4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9" name="Isosceles Triangle 4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51" name="Rectangle 5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4" name="Straight Connector 5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7" name="Isosceles Triangle 5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 name="Isosceles Triangle 6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2" name="Isosceles Triangle 6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64" name="Rectangle 6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EA7423B6-D46D-7BB8-B606-0838A4A51682}"/>
              </a:ext>
            </a:extLst>
          </p:cNvPr>
          <p:cNvGraphicFramePr>
            <a:graphicFrameLocks noGrp="1"/>
          </p:cNvGraphicFramePr>
          <p:nvPr>
            <p:ph idx="1"/>
            <p:extLst>
              <p:ext uri="{D42A27DB-BD31-4B8C-83A1-F6EECF244321}">
                <p14:modId xmlns:p14="http://schemas.microsoft.com/office/powerpoint/2010/main" val="24091263"/>
              </p:ext>
            </p:extLst>
          </p:nvPr>
        </p:nvGraphicFramePr>
        <p:xfrm>
          <a:off x="451318" y="645459"/>
          <a:ext cx="8208587" cy="5789878"/>
        </p:xfrm>
        <a:graphic>
          <a:graphicData uri="http://schemas.openxmlformats.org/drawingml/2006/table">
            <a:tbl>
              <a:tblPr firstRow="1" bandRow="1">
                <a:noFill/>
                <a:tableStyleId>{5C22544A-7EE6-4342-B048-85BDC9FD1C3A}</a:tableStyleId>
              </a:tblPr>
              <a:tblGrid>
                <a:gridCol w="3747836">
                  <a:extLst>
                    <a:ext uri="{9D8B030D-6E8A-4147-A177-3AD203B41FA5}">
                      <a16:colId xmlns:a16="http://schemas.microsoft.com/office/drawing/2014/main" val="2060542940"/>
                    </a:ext>
                  </a:extLst>
                </a:gridCol>
                <a:gridCol w="4460751">
                  <a:extLst>
                    <a:ext uri="{9D8B030D-6E8A-4147-A177-3AD203B41FA5}">
                      <a16:colId xmlns:a16="http://schemas.microsoft.com/office/drawing/2014/main" val="3962050058"/>
                    </a:ext>
                  </a:extLst>
                </a:gridCol>
              </a:tblGrid>
              <a:tr h="658022">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u="sng" cap="all" spc="60" dirty="0">
                          <a:solidFill>
                            <a:schemeClr val="tx1"/>
                          </a:solidFill>
                        </a:rPr>
                        <a:t>Volunteer Team Leaders</a:t>
                      </a:r>
                      <a:endParaRPr lang="en-CA" sz="2000" b="1" u="sng" cap="all" spc="60" dirty="0">
                        <a:solidFill>
                          <a:schemeClr val="tx1"/>
                        </a:solidFill>
                      </a:endParaRPr>
                    </a:p>
                  </a:txBody>
                  <a:tcPr marL="99624" marR="99624" marT="99624" marB="99624" anchor="b">
                    <a:lnL w="12700" cmpd="sng">
                      <a:noFill/>
                    </a:lnL>
                    <a:lnR w="12700" cmpd="sng">
                      <a:noFill/>
                    </a:lnR>
                    <a:lnT w="12700" cmpd="sng">
                      <a:noFill/>
                    </a:lnT>
                    <a:lnB w="38100" cmpd="sng">
                      <a:noFill/>
                    </a:lnB>
                    <a:noFill/>
                  </a:tcPr>
                </a:tc>
                <a:tc hMerge="1">
                  <a:txBody>
                    <a:bodyPr/>
                    <a:lstStyle/>
                    <a:p>
                      <a:endParaRPr lang="en-CA"/>
                    </a:p>
                  </a:txBody>
                  <a:tcPr/>
                </a:tc>
                <a:extLst>
                  <a:ext uri="{0D108BD9-81ED-4DB2-BD59-A6C34878D82A}">
                    <a16:rowId xmlns:a16="http://schemas.microsoft.com/office/drawing/2014/main" val="3008337251"/>
                  </a:ext>
                </a:extLst>
              </a:tr>
              <a:tr h="541711">
                <a:tc>
                  <a:txBody>
                    <a:bodyPr/>
                    <a:lstStyle/>
                    <a:p>
                      <a:r>
                        <a:rPr lang="en-US" sz="2000" b="1" cap="none" spc="0" dirty="0">
                          <a:solidFill>
                            <a:schemeClr val="tx1"/>
                          </a:solidFill>
                        </a:rPr>
                        <a:t>Prop Prep &amp; Painting</a:t>
                      </a:r>
                      <a:endParaRPr lang="en-CA" sz="2000" b="1" cap="none" spc="0" dirty="0">
                        <a:solidFill>
                          <a:schemeClr val="tx1"/>
                        </a:solidFill>
                      </a:endParaRPr>
                    </a:p>
                  </a:txBody>
                  <a:tcPr marL="66335" marR="94765" marT="64008" marB="64008">
                    <a:lnL w="12700" cap="flat" cmpd="sng" algn="ctr">
                      <a:noFill/>
                      <a:prstDash val="solid"/>
                    </a:lnL>
                    <a:lnR w="12700" cmpd="sng">
                      <a:noFill/>
                      <a:prstDash val="solid"/>
                    </a:lnR>
                    <a:lnT w="38100" cmpd="sng">
                      <a:noFill/>
                    </a:lnT>
                    <a:lnB w="12700" cmpd="sng">
                      <a:noFill/>
                      <a:prstDash val="soli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cap="none" spc="0" dirty="0">
                          <a:solidFill>
                            <a:schemeClr val="tx1"/>
                          </a:solidFill>
                        </a:rPr>
                        <a:t>Carol Smith, Dana Peterson, Dani Smith, Cindy Webber</a:t>
                      </a:r>
                      <a:endParaRPr lang="en-CA" sz="2000" cap="none" spc="0" dirty="0">
                        <a:solidFill>
                          <a:schemeClr val="tx1"/>
                        </a:solidFill>
                      </a:endParaRPr>
                    </a:p>
                  </a:txBody>
                  <a:tcPr marL="66335" marR="94765" marT="64008" marB="64008">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733564807"/>
                  </a:ext>
                </a:extLst>
              </a:tr>
              <a:tr h="541711">
                <a:tc>
                  <a:txBody>
                    <a:bodyPr/>
                    <a:lstStyle/>
                    <a:p>
                      <a:r>
                        <a:rPr lang="en-US" sz="2000" b="1" cap="none" spc="0" dirty="0">
                          <a:solidFill>
                            <a:schemeClr val="tx1"/>
                          </a:solidFill>
                        </a:rPr>
                        <a:t>Set-up/Clean Up</a:t>
                      </a:r>
                      <a:endParaRPr lang="en-CA" sz="2000" b="1"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2000" cap="none" spc="0" dirty="0">
                          <a:solidFill>
                            <a:schemeClr val="tx1"/>
                          </a:solidFill>
                        </a:rPr>
                        <a:t>Alvin &amp; Jackie Ewanchuk</a:t>
                      </a:r>
                      <a:endParaRPr lang="en-CA" sz="2000"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614301184"/>
                  </a:ext>
                </a:extLst>
              </a:tr>
              <a:tr h="541711">
                <a:tc>
                  <a:txBody>
                    <a:bodyPr/>
                    <a:lstStyle/>
                    <a:p>
                      <a:r>
                        <a:rPr lang="en-US" sz="2000" b="1" cap="none" spc="0" dirty="0">
                          <a:solidFill>
                            <a:schemeClr val="tx1"/>
                          </a:solidFill>
                        </a:rPr>
                        <a:t>Stage Manager/Props</a:t>
                      </a:r>
                      <a:endParaRPr lang="en-CA" sz="2000" b="1" cap="none" spc="0" dirty="0">
                        <a:solidFill>
                          <a:schemeClr val="tx1"/>
                        </a:solidFill>
                      </a:endParaRPr>
                    </a:p>
                  </a:txBody>
                  <a:tcPr marL="99624" marR="99624" marT="49812" marB="99624">
                    <a:lnL w="12700" cap="flat" cmpd="sng" algn="ctr">
                      <a:noFill/>
                      <a:prstDash val="solid"/>
                    </a:lnL>
                    <a:lnR w="12700" cmpd="sng">
                      <a:noFill/>
                      <a:prstDash val="solid"/>
                    </a:lnR>
                    <a:lnT w="12700" cmpd="sng">
                      <a:noFill/>
                      <a:prstDash val="solid"/>
                    </a:lnT>
                    <a:lnB w="12700" cmpd="sng">
                      <a:noFill/>
                      <a:prstDash val="solid"/>
                    </a:lnB>
                    <a:noFill/>
                  </a:tcPr>
                </a:tc>
                <a:tc>
                  <a:txBody>
                    <a:bodyPr/>
                    <a:lstStyle/>
                    <a:p>
                      <a:r>
                        <a:rPr lang="en-US" sz="2000" cap="none" spc="0" dirty="0">
                          <a:solidFill>
                            <a:schemeClr val="tx1"/>
                          </a:solidFill>
                        </a:rPr>
                        <a:t>Ken Boyde</a:t>
                      </a:r>
                      <a:endParaRPr lang="en-CA" sz="2000"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82209161"/>
                  </a:ext>
                </a:extLst>
              </a:tr>
              <a:tr h="541711">
                <a:tc>
                  <a:txBody>
                    <a:bodyPr/>
                    <a:lstStyle/>
                    <a:p>
                      <a:r>
                        <a:rPr lang="en-US" sz="2000" b="1" cap="none" spc="0">
                          <a:solidFill>
                            <a:schemeClr val="tx1"/>
                          </a:solidFill>
                        </a:rPr>
                        <a:t>Sponsors &amp; PowerPoint</a:t>
                      </a:r>
                      <a:endParaRPr lang="en-CA" sz="2000" b="1" cap="none" spc="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2000" cap="none" spc="0" dirty="0">
                          <a:solidFill>
                            <a:schemeClr val="tx1"/>
                          </a:solidFill>
                        </a:rPr>
                        <a:t>Sara </a:t>
                      </a:r>
                      <a:r>
                        <a:rPr lang="en-US" sz="2000" cap="none" spc="0" dirty="0" err="1">
                          <a:solidFill>
                            <a:schemeClr val="tx1"/>
                          </a:solidFill>
                        </a:rPr>
                        <a:t>Zurbrigg</a:t>
                      </a:r>
                      <a:r>
                        <a:rPr lang="en-US" sz="2000" cap="none" spc="0" dirty="0">
                          <a:solidFill>
                            <a:schemeClr val="tx1"/>
                          </a:solidFill>
                        </a:rPr>
                        <a:t>, Tracey Hirtle</a:t>
                      </a:r>
                      <a:endParaRPr lang="en-CA" sz="2000"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619081924"/>
                  </a:ext>
                </a:extLst>
              </a:tr>
              <a:tr h="541711">
                <a:tc>
                  <a:txBody>
                    <a:bodyPr/>
                    <a:lstStyle/>
                    <a:p>
                      <a:r>
                        <a:rPr lang="en-US" sz="2000" b="1" cap="none" spc="0">
                          <a:solidFill>
                            <a:schemeClr val="tx1"/>
                          </a:solidFill>
                        </a:rPr>
                        <a:t>Technical Consultant</a:t>
                      </a:r>
                      <a:endParaRPr lang="en-CA" sz="2000" b="1" cap="none" spc="0">
                        <a:solidFill>
                          <a:schemeClr val="tx1"/>
                        </a:solidFill>
                      </a:endParaRPr>
                    </a:p>
                  </a:txBody>
                  <a:tcPr marL="99624" marR="99624" marT="49812" marB="99624">
                    <a:lnL w="12700" cap="flat" cmpd="sng" algn="ctr">
                      <a:noFill/>
                      <a:prstDash val="solid"/>
                    </a:lnL>
                    <a:lnR w="12700" cmpd="sng">
                      <a:noFill/>
                      <a:prstDash val="solid"/>
                    </a:lnR>
                    <a:lnT w="12700" cmpd="sng">
                      <a:noFill/>
                      <a:prstDash val="solid"/>
                    </a:lnT>
                    <a:lnB w="12700" cmpd="sng">
                      <a:noFill/>
                      <a:prstDash val="solid"/>
                    </a:lnB>
                    <a:noFill/>
                  </a:tcPr>
                </a:tc>
                <a:tc>
                  <a:txBody>
                    <a:bodyPr/>
                    <a:lstStyle/>
                    <a:p>
                      <a:r>
                        <a:rPr lang="en-US" sz="2000" cap="none" spc="0" dirty="0">
                          <a:solidFill>
                            <a:schemeClr val="tx1"/>
                          </a:solidFill>
                        </a:rPr>
                        <a:t>Jason </a:t>
                      </a:r>
                      <a:r>
                        <a:rPr lang="en-US" sz="2000" cap="none" spc="0" dirty="0" err="1">
                          <a:solidFill>
                            <a:schemeClr val="tx1"/>
                          </a:solidFill>
                        </a:rPr>
                        <a:t>Grilo</a:t>
                      </a:r>
                      <a:endParaRPr lang="en-CA" sz="2000"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224120358"/>
                  </a:ext>
                </a:extLst>
              </a:tr>
              <a:tr h="541711">
                <a:tc>
                  <a:txBody>
                    <a:bodyPr/>
                    <a:lstStyle/>
                    <a:p>
                      <a:r>
                        <a:rPr lang="en-US" sz="2000" b="1" cap="none" spc="0">
                          <a:solidFill>
                            <a:schemeClr val="tx1"/>
                          </a:solidFill>
                        </a:rPr>
                        <a:t>Ticket Sales</a:t>
                      </a:r>
                      <a:endParaRPr lang="en-CA" sz="2000" b="1" cap="none" spc="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2000" cap="none" spc="0" dirty="0">
                          <a:solidFill>
                            <a:schemeClr val="tx1"/>
                          </a:solidFill>
                        </a:rPr>
                        <a:t>Sally </a:t>
                      </a:r>
                      <a:r>
                        <a:rPr lang="en-US" sz="2000" cap="none" spc="0" dirty="0" err="1">
                          <a:solidFill>
                            <a:schemeClr val="tx1"/>
                          </a:solidFill>
                        </a:rPr>
                        <a:t>Waselenchuk</a:t>
                      </a:r>
                      <a:r>
                        <a:rPr lang="en-US" sz="2000" cap="none" spc="0" dirty="0">
                          <a:solidFill>
                            <a:schemeClr val="tx1"/>
                          </a:solidFill>
                        </a:rPr>
                        <a:t>, Sara </a:t>
                      </a:r>
                      <a:r>
                        <a:rPr lang="en-US" sz="2000" cap="none" spc="0" dirty="0" err="1">
                          <a:solidFill>
                            <a:schemeClr val="tx1"/>
                          </a:solidFill>
                        </a:rPr>
                        <a:t>Zurbrigg</a:t>
                      </a:r>
                      <a:endParaRPr lang="en-CA" sz="2000"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896628636"/>
                  </a:ext>
                </a:extLst>
              </a:tr>
              <a:tr h="541711">
                <a:tc>
                  <a:txBody>
                    <a:bodyPr/>
                    <a:lstStyle/>
                    <a:p>
                      <a:r>
                        <a:rPr lang="en-US" sz="2000" b="1" cap="none" spc="0">
                          <a:solidFill>
                            <a:schemeClr val="tx1"/>
                          </a:solidFill>
                        </a:rPr>
                        <a:t>Token Sales</a:t>
                      </a:r>
                      <a:endParaRPr lang="en-CA" sz="2000" b="1" cap="none" spc="0">
                        <a:solidFill>
                          <a:schemeClr val="tx1"/>
                        </a:solidFill>
                      </a:endParaRPr>
                    </a:p>
                  </a:txBody>
                  <a:tcPr marL="99624" marR="99624" marT="49812" marB="99624">
                    <a:lnL w="12700" cap="flat" cmpd="sng" algn="ctr">
                      <a:noFill/>
                      <a:prstDash val="solid"/>
                    </a:lnL>
                    <a:lnR w="12700" cmpd="sng">
                      <a:noFill/>
                      <a:prstDash val="solid"/>
                    </a:lnR>
                    <a:lnT w="12700" cmpd="sng">
                      <a:noFill/>
                      <a:prstDash val="solid"/>
                    </a:lnT>
                    <a:lnB w="12700" cmpd="sng">
                      <a:noFill/>
                      <a:prstDash val="solid"/>
                    </a:lnB>
                    <a:noFill/>
                  </a:tcPr>
                </a:tc>
                <a:tc>
                  <a:txBody>
                    <a:bodyPr/>
                    <a:lstStyle/>
                    <a:p>
                      <a:r>
                        <a:rPr lang="en-US" sz="2000" cap="none" spc="0" dirty="0">
                          <a:solidFill>
                            <a:schemeClr val="tx1"/>
                          </a:solidFill>
                        </a:rPr>
                        <a:t>Edie </a:t>
                      </a:r>
                      <a:r>
                        <a:rPr lang="en-US" sz="2000" cap="none" spc="0" dirty="0" err="1">
                          <a:solidFill>
                            <a:schemeClr val="tx1"/>
                          </a:solidFill>
                        </a:rPr>
                        <a:t>Boonstra</a:t>
                      </a:r>
                      <a:endParaRPr lang="en-CA" sz="2000"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20914947"/>
                  </a:ext>
                </a:extLst>
              </a:tr>
              <a:tr h="541711">
                <a:tc>
                  <a:txBody>
                    <a:bodyPr/>
                    <a:lstStyle/>
                    <a:p>
                      <a:r>
                        <a:rPr lang="en-US" sz="2000" b="1" cap="none" spc="0" dirty="0">
                          <a:solidFill>
                            <a:schemeClr val="tx1"/>
                          </a:solidFill>
                        </a:rPr>
                        <a:t>Volunteer </a:t>
                      </a:r>
                      <a:r>
                        <a:rPr lang="en-US" sz="2000" b="1" cap="none" spc="0">
                          <a:solidFill>
                            <a:schemeClr val="tx1"/>
                          </a:solidFill>
                        </a:rPr>
                        <a:t>Wind Up</a:t>
                      </a:r>
                      <a:endParaRPr lang="en-CA" sz="2000" b="1"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2000" cap="none" spc="0" dirty="0">
                          <a:solidFill>
                            <a:schemeClr val="tx1"/>
                          </a:solidFill>
                        </a:rPr>
                        <a:t>Joyce </a:t>
                      </a:r>
                      <a:r>
                        <a:rPr lang="en-US" sz="2000" cap="none" spc="0" dirty="0" err="1">
                          <a:solidFill>
                            <a:schemeClr val="tx1"/>
                          </a:solidFill>
                        </a:rPr>
                        <a:t>Kutnikoff</a:t>
                      </a:r>
                      <a:endParaRPr lang="en-CA" sz="2000"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632070708"/>
                  </a:ext>
                </a:extLst>
              </a:tr>
              <a:tr h="602263">
                <a:tc>
                  <a:txBody>
                    <a:bodyPr/>
                    <a:lstStyle/>
                    <a:p>
                      <a:endParaRPr lang="en-CA" sz="1400" cap="none" spc="0" dirty="0">
                        <a:solidFill>
                          <a:schemeClr val="tx1"/>
                        </a:solidFill>
                      </a:endParaRPr>
                    </a:p>
                  </a:txBody>
                  <a:tcPr marL="99624" marR="99624" marT="49812" marB="99624">
                    <a:lnL w="12700"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endParaRPr lang="en-CA" sz="1700" cap="none" spc="0" dirty="0">
                        <a:solidFill>
                          <a:schemeClr val="tx1"/>
                        </a:solidFill>
                      </a:endParaRPr>
                    </a:p>
                  </a:txBody>
                  <a:tcPr marL="99624" marR="99624" marT="49812" marB="99624">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699962017"/>
                  </a:ext>
                </a:extLst>
              </a:tr>
            </a:tbl>
          </a:graphicData>
        </a:graphic>
      </p:graphicFrame>
    </p:spTree>
    <p:extLst>
      <p:ext uri="{BB962C8B-B14F-4D97-AF65-F5344CB8AC3E}">
        <p14:creationId xmlns:p14="http://schemas.microsoft.com/office/powerpoint/2010/main" val="2872531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2000">
        <p15:prstTrans prst="curtains"/>
      </p:transition>
    </mc:Choice>
    <mc:Fallback xmlns="">
      <p:transition spd="slow" advClick="0" advTm="12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5535-ADC0-188E-0E7C-492513AD0289}"/>
              </a:ext>
            </a:extLst>
          </p:cNvPr>
          <p:cNvSpPr>
            <a:spLocks noGrp="1"/>
          </p:cNvSpPr>
          <p:nvPr>
            <p:ph type="title"/>
          </p:nvPr>
        </p:nvSpPr>
        <p:spPr>
          <a:xfrm>
            <a:off x="462579" y="609600"/>
            <a:ext cx="7767021" cy="1320800"/>
          </a:xfrm>
        </p:spPr>
        <p:txBody>
          <a:bodyPr/>
          <a:lstStyle/>
          <a:p>
            <a:r>
              <a:rPr lang="en-US" b="1" dirty="0">
                <a:solidFill>
                  <a:schemeClr val="accent2">
                    <a:lumMod val="50000"/>
                  </a:schemeClr>
                </a:solidFill>
              </a:rPr>
              <a:t>2024 Variety Show Committee</a:t>
            </a:r>
            <a:endParaRPr lang="en-CA" b="1" dirty="0">
              <a:solidFill>
                <a:schemeClr val="accent2">
                  <a:lumMod val="50000"/>
                </a:schemeClr>
              </a:solidFill>
            </a:endParaRPr>
          </a:p>
        </p:txBody>
      </p:sp>
      <p:sp>
        <p:nvSpPr>
          <p:cNvPr id="3" name="Content Placeholder 2">
            <a:extLst>
              <a:ext uri="{FF2B5EF4-FFF2-40B4-BE49-F238E27FC236}">
                <a16:creationId xmlns:a16="http://schemas.microsoft.com/office/drawing/2014/main" id="{7DA5CAB1-29E1-6003-767E-D1EA9B2D8172}"/>
              </a:ext>
            </a:extLst>
          </p:cNvPr>
          <p:cNvSpPr>
            <a:spLocks noGrp="1"/>
          </p:cNvSpPr>
          <p:nvPr>
            <p:ph idx="1"/>
          </p:nvPr>
        </p:nvSpPr>
        <p:spPr>
          <a:xfrm>
            <a:off x="462578" y="1386147"/>
            <a:ext cx="7003228" cy="5077611"/>
          </a:xfrm>
        </p:spPr>
        <p:txBody>
          <a:bodyPr>
            <a:normAutofit fontScale="92500" lnSpcReduction="10000"/>
          </a:bodyPr>
          <a:lstStyle/>
          <a:p>
            <a:pPr marL="0" indent="0">
              <a:buNone/>
            </a:pPr>
            <a:r>
              <a:rPr lang="en-US" sz="2400" dirty="0"/>
              <a:t>     The Variety Show committee plans the show dates, reviews the show writer applications, and do all the odd jobs needed to make the show a blockbuster! </a:t>
            </a:r>
          </a:p>
          <a:p>
            <a:pPr marL="0" indent="0">
              <a:buNone/>
            </a:pPr>
            <a:r>
              <a:rPr lang="en-US" sz="2400" dirty="0"/>
              <a:t>     After the shows are done, we host a fun Volunteer Wind Up to celebrate the show and the contribution of the wonderful volunteers.</a:t>
            </a:r>
          </a:p>
          <a:p>
            <a:r>
              <a:rPr lang="en-US" sz="2400" b="1" dirty="0"/>
              <a:t>Sara </a:t>
            </a:r>
            <a:r>
              <a:rPr lang="en-US" sz="2400" b="1" dirty="0" err="1"/>
              <a:t>Zurbrigg</a:t>
            </a:r>
            <a:r>
              <a:rPr lang="en-US" sz="2400" b="1" dirty="0"/>
              <a:t> </a:t>
            </a:r>
            <a:r>
              <a:rPr lang="en-US" sz="2400" dirty="0"/>
              <a:t>– Chair </a:t>
            </a:r>
          </a:p>
          <a:p>
            <a:r>
              <a:rPr lang="en-US" sz="2400" b="1" dirty="0"/>
              <a:t>Joyce </a:t>
            </a:r>
            <a:r>
              <a:rPr lang="en-US" sz="2400" b="1" dirty="0" err="1"/>
              <a:t>Kutnikoff</a:t>
            </a:r>
            <a:r>
              <a:rPr lang="en-US" sz="2400" b="1" dirty="0"/>
              <a:t> </a:t>
            </a:r>
            <a:r>
              <a:rPr lang="en-US" sz="2400" dirty="0"/>
              <a:t>– Co-Chair</a:t>
            </a:r>
          </a:p>
          <a:p>
            <a:r>
              <a:rPr lang="en-US" sz="2400" b="1" dirty="0"/>
              <a:t>Ken Boyde</a:t>
            </a:r>
          </a:p>
          <a:p>
            <a:r>
              <a:rPr lang="en-US" sz="2400" b="1" dirty="0"/>
              <a:t>Tracey Hirtle</a:t>
            </a:r>
          </a:p>
          <a:p>
            <a:pPr marL="0" indent="0">
              <a:buNone/>
            </a:pPr>
            <a:endParaRPr lang="en-US" sz="1200" dirty="0"/>
          </a:p>
          <a:p>
            <a:pPr marL="0" indent="0" algn="ctr">
              <a:buNone/>
            </a:pPr>
            <a:r>
              <a:rPr lang="en-US" sz="3000" b="1" dirty="0">
                <a:highlight>
                  <a:srgbClr val="FFFF00"/>
                </a:highlight>
              </a:rPr>
              <a:t>Join the 2025 Variety Show Committee! New members always welcome.</a:t>
            </a:r>
            <a:endParaRPr lang="en-CA" sz="3000" b="1" dirty="0">
              <a:highlight>
                <a:srgbClr val="FFFF00"/>
              </a:highlight>
            </a:endParaRPr>
          </a:p>
        </p:txBody>
      </p:sp>
      <p:pic>
        <p:nvPicPr>
          <p:cNvPr id="1026" name="Picture 2">
            <a:extLst>
              <a:ext uri="{FF2B5EF4-FFF2-40B4-BE49-F238E27FC236}">
                <a16:creationId xmlns:a16="http://schemas.microsoft.com/office/drawing/2014/main" id="{1656B249-C656-A0FD-4837-3C5FE035C1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 t="19639" r="26079" b="26130"/>
          <a:stretch/>
        </p:blipFill>
        <p:spPr bwMode="auto">
          <a:xfrm>
            <a:off x="5553353" y="3141718"/>
            <a:ext cx="1757053" cy="2110721"/>
          </a:xfrm>
          <a:prstGeom prst="rect">
            <a:avLst/>
          </a:prstGeom>
          <a:noFill/>
          <a:ln>
            <a:noFill/>
          </a:ln>
          <a:effectLst/>
          <a:extLst>
            <a:ext uri="{909E8E84-426E-40DD-AFC4-6F175D3DCCD1}">
              <a14:hiddenFill xmlns:a14="http://schemas.microsoft.com/office/drawing/2010/main">
                <a:solidFill>
                  <a:srgbClr val="99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58EFF7DF-9A1A-6D31-E00F-55C417883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90" b="16177"/>
          <a:stretch>
            <a:fillRect/>
          </a:stretch>
        </p:blipFill>
        <p:spPr bwMode="auto">
          <a:xfrm>
            <a:off x="5568775" y="3140128"/>
            <a:ext cx="1757052" cy="2110720"/>
          </a:xfrm>
          <a:prstGeom prst="rect">
            <a:avLst/>
          </a:prstGeom>
          <a:noFill/>
          <a:ln>
            <a:noFill/>
          </a:ln>
          <a:effectLst/>
          <a:extLst>
            <a:ext uri="{909E8E84-426E-40DD-AFC4-6F175D3DCCD1}">
              <a14:hiddenFill xmlns:a14="http://schemas.microsoft.com/office/drawing/2010/main">
                <a:solidFill>
                  <a:srgbClr val="99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3726AFFF-DDF1-784B-AD68-360E828BD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805" t="8122" r="31882" b="63437"/>
          <a:stretch>
            <a:fillRect/>
          </a:stretch>
        </p:blipFill>
        <p:spPr bwMode="auto">
          <a:xfrm>
            <a:off x="5548505" y="3140128"/>
            <a:ext cx="1797592" cy="2110720"/>
          </a:xfrm>
          <a:prstGeom prst="rect">
            <a:avLst/>
          </a:prstGeom>
          <a:noFill/>
          <a:ln>
            <a:noFill/>
          </a:ln>
          <a:effectLst/>
          <a:extLst>
            <a:ext uri="{909E8E84-426E-40DD-AFC4-6F175D3DCCD1}">
              <a14:hiddenFill xmlns:a14="http://schemas.microsoft.com/office/drawing/2010/main">
                <a:solidFill>
                  <a:srgbClr val="99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82803A1E-DBAC-F4F3-CF33-7AF820AA2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2" r="3139"/>
          <a:stretch>
            <a:fillRect/>
          </a:stretch>
        </p:blipFill>
        <p:spPr bwMode="auto">
          <a:xfrm>
            <a:off x="5538552" y="3140128"/>
            <a:ext cx="1807545" cy="2110720"/>
          </a:xfrm>
          <a:prstGeom prst="rect">
            <a:avLst/>
          </a:prstGeom>
          <a:noFill/>
          <a:ln>
            <a:noFill/>
          </a:ln>
          <a:effectLst/>
          <a:extLst>
            <a:ext uri="{909E8E84-426E-40DD-AFC4-6F175D3DCCD1}">
              <a14:hiddenFill xmlns:a14="http://schemas.microsoft.com/office/drawing/2010/main">
                <a:solidFill>
                  <a:srgbClr val="99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4435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25000">
        <p15:prstTrans prst="curtains"/>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7000"/>
                                  </p:stCondLst>
                                  <p:childTnLst>
                                    <p:animRot by="21600000">
                                      <p:cBhvr>
                                        <p:cTn id="6" dur="2000" fill="hold"/>
                                        <p:tgtEl>
                                          <p:spTgt spid="3">
                                            <p:txEl>
                                              <p:pRg st="2" end="2"/>
                                            </p:txEl>
                                          </p:spTgt>
                                        </p:tgtEl>
                                        <p:attrNameLst>
                                          <p:attrName>r</p:attrName>
                                        </p:attrNameLst>
                                      </p:cBhvr>
                                    </p:animRot>
                                  </p:childTnLst>
                                </p:cTn>
                              </p:par>
                            </p:childTnLst>
                          </p:cTn>
                        </p:par>
                        <p:par>
                          <p:cTn id="7" fill="hold">
                            <p:stCondLst>
                              <p:cond delay="9000"/>
                            </p:stCondLst>
                            <p:childTnLst>
                              <p:par>
                                <p:cTn id="8" presetID="3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0"/>
                            </p:stCondLst>
                            <p:childTnLst>
                              <p:par>
                                <p:cTn id="15" presetID="8" presetClass="emph" presetSubtype="0" fill="hold" nodeType="afterEffect">
                                  <p:stCondLst>
                                    <p:cond delay="1500"/>
                                  </p:stCondLst>
                                  <p:childTnLst>
                                    <p:animRot by="21600000">
                                      <p:cBhvr>
                                        <p:cTn id="16" dur="2000" fill="hold"/>
                                        <p:tgtEl>
                                          <p:spTgt spid="3">
                                            <p:txEl>
                                              <p:pRg st="3" end="3"/>
                                            </p:txEl>
                                          </p:spTgt>
                                        </p:tgtEl>
                                        <p:attrNameLst>
                                          <p:attrName>r</p:attrName>
                                        </p:attrNameLst>
                                      </p:cBhvr>
                                    </p:animRot>
                                  </p:childTnLst>
                                </p:cTn>
                              </p:par>
                            </p:childTnLst>
                          </p:cTn>
                        </p:par>
                        <p:par>
                          <p:cTn id="17" fill="hold">
                            <p:stCondLst>
                              <p:cond delay="13500"/>
                            </p:stCondLst>
                            <p:childTnLst>
                              <p:par>
                                <p:cTn id="18" presetID="31" presetClass="entr" presetSubtype="0" fill="hold" nodeType="afterEffect">
                                  <p:stCondLst>
                                    <p:cond delay="0"/>
                                  </p:stCondLst>
                                  <p:childTnLst>
                                    <p:set>
                                      <p:cBhvr>
                                        <p:cTn id="19" dur="1" fill="hold">
                                          <p:stCondLst>
                                            <p:cond delay="0"/>
                                          </p:stCondLst>
                                        </p:cTn>
                                        <p:tgtEl>
                                          <p:spTgt spid="1027"/>
                                        </p:tgtEl>
                                        <p:attrNameLst>
                                          <p:attrName>style.visibility</p:attrName>
                                        </p:attrNameLst>
                                      </p:cBhvr>
                                      <p:to>
                                        <p:strVal val="visible"/>
                                      </p:to>
                                    </p:set>
                                    <p:anim calcmode="lin" valueType="num">
                                      <p:cBhvr>
                                        <p:cTn id="20" dur="1000" fill="hold"/>
                                        <p:tgtEl>
                                          <p:spTgt spid="1027"/>
                                        </p:tgtEl>
                                        <p:attrNameLst>
                                          <p:attrName>ppt_w</p:attrName>
                                        </p:attrNameLst>
                                      </p:cBhvr>
                                      <p:tavLst>
                                        <p:tav tm="0">
                                          <p:val>
                                            <p:fltVal val="0"/>
                                          </p:val>
                                        </p:tav>
                                        <p:tav tm="100000">
                                          <p:val>
                                            <p:strVal val="#ppt_w"/>
                                          </p:val>
                                        </p:tav>
                                      </p:tavLst>
                                    </p:anim>
                                    <p:anim calcmode="lin" valueType="num">
                                      <p:cBhvr>
                                        <p:cTn id="21" dur="1000" fill="hold"/>
                                        <p:tgtEl>
                                          <p:spTgt spid="1027"/>
                                        </p:tgtEl>
                                        <p:attrNameLst>
                                          <p:attrName>ppt_h</p:attrName>
                                        </p:attrNameLst>
                                      </p:cBhvr>
                                      <p:tavLst>
                                        <p:tav tm="0">
                                          <p:val>
                                            <p:fltVal val="0"/>
                                          </p:val>
                                        </p:tav>
                                        <p:tav tm="100000">
                                          <p:val>
                                            <p:strVal val="#ppt_h"/>
                                          </p:val>
                                        </p:tav>
                                      </p:tavLst>
                                    </p:anim>
                                    <p:anim calcmode="lin" valueType="num">
                                      <p:cBhvr>
                                        <p:cTn id="22" dur="1000" fill="hold"/>
                                        <p:tgtEl>
                                          <p:spTgt spid="1027"/>
                                        </p:tgtEl>
                                        <p:attrNameLst>
                                          <p:attrName>style.rotation</p:attrName>
                                        </p:attrNameLst>
                                      </p:cBhvr>
                                      <p:tavLst>
                                        <p:tav tm="0">
                                          <p:val>
                                            <p:fltVal val="90"/>
                                          </p:val>
                                        </p:tav>
                                        <p:tav tm="100000">
                                          <p:val>
                                            <p:fltVal val="0"/>
                                          </p:val>
                                        </p:tav>
                                      </p:tavLst>
                                    </p:anim>
                                    <p:animEffect transition="in" filter="fade">
                                      <p:cBhvr>
                                        <p:cTn id="23" dur="1000"/>
                                        <p:tgtEl>
                                          <p:spTgt spid="1027"/>
                                        </p:tgtEl>
                                      </p:cBhvr>
                                    </p:animEffect>
                                  </p:childTnLst>
                                </p:cTn>
                              </p:par>
                            </p:childTnLst>
                          </p:cTn>
                        </p:par>
                        <p:par>
                          <p:cTn id="24" fill="hold">
                            <p:stCondLst>
                              <p:cond delay="14500"/>
                            </p:stCondLst>
                            <p:childTnLst>
                              <p:par>
                                <p:cTn id="25" presetID="8" presetClass="emph" presetSubtype="0" fill="hold" nodeType="afterEffect">
                                  <p:stCondLst>
                                    <p:cond delay="1500"/>
                                  </p:stCondLst>
                                  <p:childTnLst>
                                    <p:animRot by="21600000">
                                      <p:cBhvr>
                                        <p:cTn id="26" dur="2000" fill="hold"/>
                                        <p:tgtEl>
                                          <p:spTgt spid="3">
                                            <p:txEl>
                                              <p:pRg st="4" end="4"/>
                                            </p:txEl>
                                          </p:spTgt>
                                        </p:tgtEl>
                                        <p:attrNameLst>
                                          <p:attrName>r</p:attrName>
                                        </p:attrNameLst>
                                      </p:cBhvr>
                                    </p:animRot>
                                  </p:childTnLst>
                                </p:cTn>
                              </p:par>
                            </p:childTnLst>
                          </p:cTn>
                        </p:par>
                        <p:par>
                          <p:cTn id="27" fill="hold">
                            <p:stCondLst>
                              <p:cond delay="18000"/>
                            </p:stCondLst>
                            <p:childTnLst>
                              <p:par>
                                <p:cTn id="28" presetID="31" presetClass="entr" presetSubtype="0" fill="hold" nodeType="afterEffect">
                                  <p:stCondLst>
                                    <p:cond delay="250"/>
                                  </p:stCondLst>
                                  <p:childTnLst>
                                    <p:set>
                                      <p:cBhvr>
                                        <p:cTn id="29" dur="1" fill="hold">
                                          <p:stCondLst>
                                            <p:cond delay="0"/>
                                          </p:stCondLst>
                                        </p:cTn>
                                        <p:tgtEl>
                                          <p:spTgt spid="1028"/>
                                        </p:tgtEl>
                                        <p:attrNameLst>
                                          <p:attrName>style.visibility</p:attrName>
                                        </p:attrNameLst>
                                      </p:cBhvr>
                                      <p:to>
                                        <p:strVal val="visible"/>
                                      </p:to>
                                    </p:set>
                                    <p:anim calcmode="lin" valueType="num">
                                      <p:cBhvr>
                                        <p:cTn id="30" dur="1000" fill="hold"/>
                                        <p:tgtEl>
                                          <p:spTgt spid="1028"/>
                                        </p:tgtEl>
                                        <p:attrNameLst>
                                          <p:attrName>ppt_w</p:attrName>
                                        </p:attrNameLst>
                                      </p:cBhvr>
                                      <p:tavLst>
                                        <p:tav tm="0">
                                          <p:val>
                                            <p:fltVal val="0"/>
                                          </p:val>
                                        </p:tav>
                                        <p:tav tm="100000">
                                          <p:val>
                                            <p:strVal val="#ppt_w"/>
                                          </p:val>
                                        </p:tav>
                                      </p:tavLst>
                                    </p:anim>
                                    <p:anim calcmode="lin" valueType="num">
                                      <p:cBhvr>
                                        <p:cTn id="31" dur="1000" fill="hold"/>
                                        <p:tgtEl>
                                          <p:spTgt spid="1028"/>
                                        </p:tgtEl>
                                        <p:attrNameLst>
                                          <p:attrName>ppt_h</p:attrName>
                                        </p:attrNameLst>
                                      </p:cBhvr>
                                      <p:tavLst>
                                        <p:tav tm="0">
                                          <p:val>
                                            <p:fltVal val="0"/>
                                          </p:val>
                                        </p:tav>
                                        <p:tav tm="100000">
                                          <p:val>
                                            <p:strVal val="#ppt_h"/>
                                          </p:val>
                                        </p:tav>
                                      </p:tavLst>
                                    </p:anim>
                                    <p:anim calcmode="lin" valueType="num">
                                      <p:cBhvr>
                                        <p:cTn id="32" dur="1000" fill="hold"/>
                                        <p:tgtEl>
                                          <p:spTgt spid="1028"/>
                                        </p:tgtEl>
                                        <p:attrNameLst>
                                          <p:attrName>style.rotation</p:attrName>
                                        </p:attrNameLst>
                                      </p:cBhvr>
                                      <p:tavLst>
                                        <p:tav tm="0">
                                          <p:val>
                                            <p:fltVal val="90"/>
                                          </p:val>
                                        </p:tav>
                                        <p:tav tm="100000">
                                          <p:val>
                                            <p:fltVal val="0"/>
                                          </p:val>
                                        </p:tav>
                                      </p:tavLst>
                                    </p:anim>
                                    <p:animEffect transition="in" filter="fade">
                                      <p:cBhvr>
                                        <p:cTn id="33" dur="1000"/>
                                        <p:tgtEl>
                                          <p:spTgt spid="1028"/>
                                        </p:tgtEl>
                                      </p:cBhvr>
                                    </p:animEffect>
                                  </p:childTnLst>
                                </p:cTn>
                              </p:par>
                            </p:childTnLst>
                          </p:cTn>
                        </p:par>
                        <p:par>
                          <p:cTn id="34" fill="hold">
                            <p:stCondLst>
                              <p:cond delay="19250"/>
                            </p:stCondLst>
                            <p:childTnLst>
                              <p:par>
                                <p:cTn id="35" presetID="8" presetClass="emph" presetSubtype="0" fill="hold" nodeType="afterEffect">
                                  <p:stCondLst>
                                    <p:cond delay="1500"/>
                                  </p:stCondLst>
                                  <p:childTnLst>
                                    <p:animRot by="21600000">
                                      <p:cBhvr>
                                        <p:cTn id="36" dur="2000" fill="hold"/>
                                        <p:tgtEl>
                                          <p:spTgt spid="3">
                                            <p:txEl>
                                              <p:pRg st="5" end="5"/>
                                            </p:txEl>
                                          </p:spTgt>
                                        </p:tgtEl>
                                        <p:attrNameLst>
                                          <p:attrName>r</p:attrName>
                                        </p:attrNameLst>
                                      </p:cBhvr>
                                    </p:animRot>
                                  </p:childTnLst>
                                </p:cTn>
                              </p:par>
                            </p:childTnLst>
                          </p:cTn>
                        </p:par>
                        <p:par>
                          <p:cTn id="37" fill="hold">
                            <p:stCondLst>
                              <p:cond delay="22750"/>
                            </p:stCondLst>
                            <p:childTnLst>
                              <p:par>
                                <p:cTn id="38" presetID="31" presetClass="entr" presetSubtype="0" fill="hold" nodeType="afterEffect">
                                  <p:stCondLst>
                                    <p:cond delay="250"/>
                                  </p:stCondLst>
                                  <p:childTnLst>
                                    <p:set>
                                      <p:cBhvr>
                                        <p:cTn id="39" dur="1" fill="hold">
                                          <p:stCondLst>
                                            <p:cond delay="0"/>
                                          </p:stCondLst>
                                        </p:cTn>
                                        <p:tgtEl>
                                          <p:spTgt spid="1029"/>
                                        </p:tgtEl>
                                        <p:attrNameLst>
                                          <p:attrName>style.visibility</p:attrName>
                                        </p:attrNameLst>
                                      </p:cBhvr>
                                      <p:to>
                                        <p:strVal val="visible"/>
                                      </p:to>
                                    </p:set>
                                    <p:anim calcmode="lin" valueType="num">
                                      <p:cBhvr>
                                        <p:cTn id="40" dur="1000" fill="hold"/>
                                        <p:tgtEl>
                                          <p:spTgt spid="1029"/>
                                        </p:tgtEl>
                                        <p:attrNameLst>
                                          <p:attrName>ppt_w</p:attrName>
                                        </p:attrNameLst>
                                      </p:cBhvr>
                                      <p:tavLst>
                                        <p:tav tm="0">
                                          <p:val>
                                            <p:fltVal val="0"/>
                                          </p:val>
                                        </p:tav>
                                        <p:tav tm="100000">
                                          <p:val>
                                            <p:strVal val="#ppt_w"/>
                                          </p:val>
                                        </p:tav>
                                      </p:tavLst>
                                    </p:anim>
                                    <p:anim calcmode="lin" valueType="num">
                                      <p:cBhvr>
                                        <p:cTn id="41" dur="1000" fill="hold"/>
                                        <p:tgtEl>
                                          <p:spTgt spid="1029"/>
                                        </p:tgtEl>
                                        <p:attrNameLst>
                                          <p:attrName>ppt_h</p:attrName>
                                        </p:attrNameLst>
                                      </p:cBhvr>
                                      <p:tavLst>
                                        <p:tav tm="0">
                                          <p:val>
                                            <p:fltVal val="0"/>
                                          </p:val>
                                        </p:tav>
                                        <p:tav tm="100000">
                                          <p:val>
                                            <p:strVal val="#ppt_h"/>
                                          </p:val>
                                        </p:tav>
                                      </p:tavLst>
                                    </p:anim>
                                    <p:anim calcmode="lin" valueType="num">
                                      <p:cBhvr>
                                        <p:cTn id="42" dur="1000" fill="hold"/>
                                        <p:tgtEl>
                                          <p:spTgt spid="1029"/>
                                        </p:tgtEl>
                                        <p:attrNameLst>
                                          <p:attrName>style.rotation</p:attrName>
                                        </p:attrNameLst>
                                      </p:cBhvr>
                                      <p:tavLst>
                                        <p:tav tm="0">
                                          <p:val>
                                            <p:fltVal val="90"/>
                                          </p:val>
                                        </p:tav>
                                        <p:tav tm="100000">
                                          <p:val>
                                            <p:fltVal val="0"/>
                                          </p:val>
                                        </p:tav>
                                      </p:tavLst>
                                    </p:anim>
                                    <p:animEffect transition="in" filter="fade">
                                      <p:cBhvr>
                                        <p:cTn id="43"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42AC305-33C5-3BFD-55F2-D76FB8E7DA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F6DC3-8F5B-4BC6-6837-4D3973AB561F}"/>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a:extLst>
              <a:ext uri="{FF2B5EF4-FFF2-40B4-BE49-F238E27FC236}">
                <a16:creationId xmlns:a16="http://schemas.microsoft.com/office/drawing/2014/main" id="{9FA0E803-D279-A56F-8777-DD4244A6EB3C}"/>
              </a:ext>
            </a:extLst>
          </p:cNvPr>
          <p:cNvPicPr>
            <a:picLocks noChangeAspect="1"/>
          </p:cNvPicPr>
          <p:nvPr/>
        </p:nvPicPr>
        <p:blipFill>
          <a:blip r:embed="rId2"/>
          <a:stretch>
            <a:fillRect/>
          </a:stretch>
        </p:blipFill>
        <p:spPr>
          <a:xfrm>
            <a:off x="527821" y="1043491"/>
            <a:ext cx="7113950" cy="5534053"/>
          </a:xfrm>
          <a:prstGeom prst="rect">
            <a:avLst/>
          </a:prstGeom>
        </p:spPr>
      </p:pic>
    </p:spTree>
    <p:extLst>
      <p:ext uri="{BB962C8B-B14F-4D97-AF65-F5344CB8AC3E}">
        <p14:creationId xmlns:p14="http://schemas.microsoft.com/office/powerpoint/2010/main" val="33335444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97CD435-35D3-2DC0-C1AD-00A254762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F6123-073C-F2B9-6811-48308D8FC666}"/>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a:extLst>
              <a:ext uri="{FF2B5EF4-FFF2-40B4-BE49-F238E27FC236}">
                <a16:creationId xmlns:a16="http://schemas.microsoft.com/office/drawing/2014/main" id="{BBD195F7-7A38-999E-D336-6D191F528202}"/>
              </a:ext>
            </a:extLst>
          </p:cNvPr>
          <p:cNvPicPr>
            <a:picLocks noChangeAspect="1"/>
          </p:cNvPicPr>
          <p:nvPr/>
        </p:nvPicPr>
        <p:blipFill>
          <a:blip r:embed="rId2"/>
          <a:stretch>
            <a:fillRect/>
          </a:stretch>
        </p:blipFill>
        <p:spPr>
          <a:xfrm>
            <a:off x="322217" y="1043491"/>
            <a:ext cx="7715794" cy="5458924"/>
          </a:xfrm>
          <a:prstGeom prst="rect">
            <a:avLst/>
          </a:prstGeom>
        </p:spPr>
      </p:pic>
    </p:spTree>
    <p:extLst>
      <p:ext uri="{BB962C8B-B14F-4D97-AF65-F5344CB8AC3E}">
        <p14:creationId xmlns:p14="http://schemas.microsoft.com/office/powerpoint/2010/main" val="4108261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F2B3289-8300-14E8-7AA9-ACDFB212A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B9C03-35A8-B373-D3C2-5E1A041CCE01}"/>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grpSp>
        <p:nvGrpSpPr>
          <p:cNvPr id="3" name="Group 2">
            <a:extLst>
              <a:ext uri="{FF2B5EF4-FFF2-40B4-BE49-F238E27FC236}">
                <a16:creationId xmlns:a16="http://schemas.microsoft.com/office/drawing/2014/main" id="{883091B3-CEBF-E8F5-C3EF-F109D0FAC6F4}"/>
              </a:ext>
            </a:extLst>
          </p:cNvPr>
          <p:cNvGrpSpPr/>
          <p:nvPr/>
        </p:nvGrpSpPr>
        <p:grpSpPr>
          <a:xfrm>
            <a:off x="341938" y="1118751"/>
            <a:ext cx="7797922" cy="5467080"/>
            <a:chOff x="777367" y="113893"/>
            <a:chExt cx="7797922" cy="5467080"/>
          </a:xfrm>
        </p:grpSpPr>
        <p:pic>
          <p:nvPicPr>
            <p:cNvPr id="4" name="Picture 3" descr="A building with a red sign&#10;&#10;Description automatically generated">
              <a:extLst>
                <a:ext uri="{FF2B5EF4-FFF2-40B4-BE49-F238E27FC236}">
                  <a16:creationId xmlns:a16="http://schemas.microsoft.com/office/drawing/2014/main" id="{C18CE180-8D13-FA12-5292-17CFE0AC019A}"/>
                </a:ext>
              </a:extLst>
            </p:cNvPr>
            <p:cNvPicPr>
              <a:picLocks noChangeAspect="1"/>
            </p:cNvPicPr>
            <p:nvPr/>
          </p:nvPicPr>
          <p:blipFill rotWithShape="1">
            <a:blip r:embed="rId2">
              <a:extLst>
                <a:ext uri="{28A0092B-C50C-407E-A947-70E740481C1C}">
                  <a14:useLocalDpi xmlns:a14="http://schemas.microsoft.com/office/drawing/2010/main" val="0"/>
                </a:ext>
              </a:extLst>
            </a:blip>
            <a:srcRect t="38374" b="41463"/>
            <a:stretch/>
          </p:blipFill>
          <p:spPr>
            <a:xfrm>
              <a:off x="777367" y="2087054"/>
              <a:ext cx="7797921" cy="3493919"/>
            </a:xfrm>
            <a:prstGeom prst="rect">
              <a:avLst/>
            </a:prstGeom>
          </p:spPr>
        </p:pic>
        <p:pic>
          <p:nvPicPr>
            <p:cNvPr id="5" name="Picture 4">
              <a:extLst>
                <a:ext uri="{FF2B5EF4-FFF2-40B4-BE49-F238E27FC236}">
                  <a16:creationId xmlns:a16="http://schemas.microsoft.com/office/drawing/2014/main" id="{28D62502-A4C5-9C17-FBC8-124A872BCAEF}"/>
                </a:ext>
              </a:extLst>
            </p:cNvPr>
            <p:cNvPicPr>
              <a:picLocks noChangeAspect="1"/>
            </p:cNvPicPr>
            <p:nvPr/>
          </p:nvPicPr>
          <p:blipFill rotWithShape="1">
            <a:blip r:embed="rId3"/>
            <a:srcRect l="11062" t="45659" r="11371" b="37864"/>
            <a:stretch/>
          </p:blipFill>
          <p:spPr>
            <a:xfrm>
              <a:off x="3786093" y="490654"/>
              <a:ext cx="4789196" cy="159639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53D472B-8FB4-A0D7-50EE-6BB29711535C}"/>
                </a:ext>
              </a:extLst>
            </p:cNvPr>
            <p:cNvPicPr>
              <a:picLocks noChangeAspect="1"/>
            </p:cNvPicPr>
            <p:nvPr/>
          </p:nvPicPr>
          <p:blipFill rotWithShape="1">
            <a:blip r:embed="rId3"/>
            <a:srcRect l="11062" t="3111" r="11371" b="56161"/>
            <a:stretch/>
          </p:blipFill>
          <p:spPr>
            <a:xfrm>
              <a:off x="777367" y="113893"/>
              <a:ext cx="3010829" cy="248078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93723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35A80F7-BD7F-1AAD-488A-E5C45119B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FCBAD-9200-7DAC-7902-D74A349BD80C}"/>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3" name="Picture 2">
            <a:extLst>
              <a:ext uri="{FF2B5EF4-FFF2-40B4-BE49-F238E27FC236}">
                <a16:creationId xmlns:a16="http://schemas.microsoft.com/office/drawing/2014/main" id="{BE762FCE-7F02-07B7-9921-878BA64B6A84}"/>
              </a:ext>
            </a:extLst>
          </p:cNvPr>
          <p:cNvPicPr>
            <a:picLocks noChangeAspect="1"/>
          </p:cNvPicPr>
          <p:nvPr/>
        </p:nvPicPr>
        <p:blipFill>
          <a:blip r:embed="rId2"/>
          <a:stretch>
            <a:fillRect/>
          </a:stretch>
        </p:blipFill>
        <p:spPr>
          <a:xfrm>
            <a:off x="853184" y="1143760"/>
            <a:ext cx="5542478" cy="5442071"/>
          </a:xfrm>
          <a:prstGeom prst="rect">
            <a:avLst/>
          </a:prstGeom>
        </p:spPr>
      </p:pic>
    </p:spTree>
    <p:extLst>
      <p:ext uri="{BB962C8B-B14F-4D97-AF65-F5344CB8AC3E}">
        <p14:creationId xmlns:p14="http://schemas.microsoft.com/office/powerpoint/2010/main" val="41325640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D74CEBC-D436-E0F0-A3B5-35088AFDA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AFA1F-8223-C0EF-5493-B620F0665C21}"/>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4" name="Picture 3" descr="A ladders next to a sign&#10;&#10;Description automatically generated">
            <a:extLst>
              <a:ext uri="{FF2B5EF4-FFF2-40B4-BE49-F238E27FC236}">
                <a16:creationId xmlns:a16="http://schemas.microsoft.com/office/drawing/2014/main" id="{38B192C0-F2D9-8324-E0E0-62B07B1F2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35" y="1043491"/>
            <a:ext cx="8563087" cy="4064298"/>
          </a:xfrm>
          <a:prstGeom prst="rect">
            <a:avLst/>
          </a:prstGeom>
        </p:spPr>
      </p:pic>
      <p:pic>
        <p:nvPicPr>
          <p:cNvPr id="6" name="Picture 5">
            <a:extLst>
              <a:ext uri="{FF2B5EF4-FFF2-40B4-BE49-F238E27FC236}">
                <a16:creationId xmlns:a16="http://schemas.microsoft.com/office/drawing/2014/main" id="{A45D338D-C3A5-2A95-60C7-CF60E3F3B700}"/>
              </a:ext>
            </a:extLst>
          </p:cNvPr>
          <p:cNvPicPr>
            <a:picLocks noChangeAspect="1"/>
          </p:cNvPicPr>
          <p:nvPr/>
        </p:nvPicPr>
        <p:blipFill>
          <a:blip r:embed="rId3"/>
          <a:stretch>
            <a:fillRect/>
          </a:stretch>
        </p:blipFill>
        <p:spPr>
          <a:xfrm>
            <a:off x="422802" y="5197817"/>
            <a:ext cx="2878707" cy="681294"/>
          </a:xfrm>
          <a:prstGeom prst="rect">
            <a:avLst/>
          </a:prstGeom>
        </p:spPr>
      </p:pic>
      <p:sp>
        <p:nvSpPr>
          <p:cNvPr id="7" name="TextBox 6">
            <a:extLst>
              <a:ext uri="{FF2B5EF4-FFF2-40B4-BE49-F238E27FC236}">
                <a16:creationId xmlns:a16="http://schemas.microsoft.com/office/drawing/2014/main" id="{7CBE2A1B-554B-3D14-523A-CA442242D767}"/>
              </a:ext>
            </a:extLst>
          </p:cNvPr>
          <p:cNvSpPr txBox="1"/>
          <p:nvPr/>
        </p:nvSpPr>
        <p:spPr>
          <a:xfrm>
            <a:off x="-1213490" y="5262825"/>
            <a:ext cx="8563086" cy="646331"/>
          </a:xfrm>
          <a:prstGeom prst="rect">
            <a:avLst/>
          </a:prstGeom>
          <a:noFill/>
        </p:spPr>
        <p:txBody>
          <a:bodyPr wrap="square" rtlCol="0">
            <a:spAutoFit/>
          </a:bodyPr>
          <a:lstStyle/>
          <a:p>
            <a:pPr algn="ctr"/>
            <a:r>
              <a:rPr lang="en-CA" sz="3600" dirty="0"/>
              <a:t>                           mcmunninspections.info</a:t>
            </a:r>
          </a:p>
        </p:txBody>
      </p:sp>
    </p:spTree>
    <p:extLst>
      <p:ext uri="{BB962C8B-B14F-4D97-AF65-F5344CB8AC3E}">
        <p14:creationId xmlns:p14="http://schemas.microsoft.com/office/powerpoint/2010/main" val="144117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B898671-CFC2-C292-B679-0333A1032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72C79-EF97-3D2D-609F-43AAFAF8B173}"/>
              </a:ext>
            </a:extLst>
          </p:cNvPr>
          <p:cNvSpPr>
            <a:spLocks noGrp="1"/>
          </p:cNvSpPr>
          <p:nvPr>
            <p:ph type="title"/>
          </p:nvPr>
        </p:nvSpPr>
        <p:spPr>
          <a:xfrm>
            <a:off x="64546" y="272169"/>
            <a:ext cx="9014908" cy="771322"/>
          </a:xfrm>
        </p:spPr>
        <p:txBody>
          <a:bodyPr>
            <a:normAutofit/>
          </a:bodyPr>
          <a:lstStyle/>
          <a:p>
            <a:pPr algn="ctr"/>
            <a:r>
              <a:rPr lang="en-CA" sz="4400" dirty="0">
                <a:solidFill>
                  <a:schemeClr val="bg2">
                    <a:lumMod val="20000"/>
                    <a:lumOff val="80000"/>
                  </a:schemeClr>
                </a:solidFill>
                <a:latin typeface="Berlin Sans FB" panose="020E0602020502020306" pitchFamily="34" charset="0"/>
              </a:rPr>
              <a:t>And now… a word from our sponsor!</a:t>
            </a:r>
          </a:p>
        </p:txBody>
      </p:sp>
      <p:pic>
        <p:nvPicPr>
          <p:cNvPr id="4" name="Picture 3">
            <a:extLst>
              <a:ext uri="{FF2B5EF4-FFF2-40B4-BE49-F238E27FC236}">
                <a16:creationId xmlns:a16="http://schemas.microsoft.com/office/drawing/2014/main" id="{BCABF117-E993-0640-F834-A133894DA74C}"/>
              </a:ext>
            </a:extLst>
          </p:cNvPr>
          <p:cNvPicPr>
            <a:picLocks noChangeAspect="1"/>
          </p:cNvPicPr>
          <p:nvPr/>
        </p:nvPicPr>
        <p:blipFill>
          <a:blip r:embed="rId2"/>
          <a:stretch>
            <a:fillRect/>
          </a:stretch>
        </p:blipFill>
        <p:spPr>
          <a:xfrm>
            <a:off x="350801" y="1043491"/>
            <a:ext cx="7403096" cy="5542340"/>
          </a:xfrm>
          <a:prstGeom prst="rect">
            <a:avLst/>
          </a:prstGeom>
        </p:spPr>
      </p:pic>
    </p:spTree>
    <p:extLst>
      <p:ext uri="{BB962C8B-B14F-4D97-AF65-F5344CB8AC3E}">
        <p14:creationId xmlns:p14="http://schemas.microsoft.com/office/powerpoint/2010/main" val="652032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270CE-11B7-A0C5-6BEB-EC72ABA6EFA9}"/>
              </a:ext>
            </a:extLst>
          </p:cNvPr>
          <p:cNvSpPr>
            <a:spLocks noGrp="1"/>
          </p:cNvSpPr>
          <p:nvPr>
            <p:ph type="title"/>
          </p:nvPr>
        </p:nvSpPr>
        <p:spPr>
          <a:xfrm>
            <a:off x="4251686" y="1107428"/>
            <a:ext cx="4401555" cy="4025462"/>
          </a:xfrm>
        </p:spPr>
        <p:txBody>
          <a:bodyPr vert="horz" lIns="91440" tIns="45720" rIns="91440" bIns="45720" rtlCol="0" anchor="b">
            <a:normAutofit fontScale="90000"/>
          </a:bodyPr>
          <a:lstStyle/>
          <a:p>
            <a:pPr>
              <a:lnSpc>
                <a:spcPct val="90000"/>
              </a:lnSpc>
            </a:pPr>
            <a:r>
              <a:rPr lang="en-US" sz="3300" dirty="0">
                <a:solidFill>
                  <a:schemeClr val="accent1">
                    <a:lumMod val="50000"/>
                  </a:schemeClr>
                </a:solidFill>
                <a:latin typeface="Arial Rounded MT Bold" panose="020F0704030504030204" pitchFamily="34" charset="0"/>
              </a:rPr>
              <a:t>By supporting the Variety Show you are supporting… </a:t>
            </a:r>
            <a:br>
              <a:rPr lang="en-US" sz="3300" dirty="0">
                <a:solidFill>
                  <a:schemeClr val="accent1">
                    <a:lumMod val="50000"/>
                  </a:schemeClr>
                </a:solidFill>
                <a:latin typeface="Arial Rounded MT Bold" panose="020F0704030504030204" pitchFamily="34" charset="0"/>
              </a:rPr>
            </a:br>
            <a:br>
              <a:rPr lang="en-US" sz="3300" dirty="0">
                <a:solidFill>
                  <a:schemeClr val="accent1">
                    <a:lumMod val="50000"/>
                  </a:schemeClr>
                </a:solidFill>
                <a:latin typeface="Arial Rounded MT Bold" panose="020F0704030504030204" pitchFamily="34" charset="0"/>
              </a:rPr>
            </a:br>
            <a:r>
              <a:rPr lang="en-US" sz="3300" dirty="0">
                <a:solidFill>
                  <a:schemeClr val="accent1">
                    <a:lumMod val="50000"/>
                  </a:schemeClr>
                </a:solidFill>
                <a:latin typeface="Arial Rounded MT Bold" panose="020F0704030504030204" pitchFamily="34" charset="0"/>
              </a:rPr>
              <a:t>…the Beverly Heights Community League programming for youth, adults and seniors.</a:t>
            </a:r>
          </a:p>
        </p:txBody>
      </p:sp>
      <p:sp>
        <p:nvSpPr>
          <p:cNvPr id="3" name="Content Placeholder 2">
            <a:extLst>
              <a:ext uri="{FF2B5EF4-FFF2-40B4-BE49-F238E27FC236}">
                <a16:creationId xmlns:a16="http://schemas.microsoft.com/office/drawing/2014/main" id="{2A9CD74E-584B-9195-72F7-B630096D77E8}"/>
              </a:ext>
            </a:extLst>
          </p:cNvPr>
          <p:cNvSpPr>
            <a:spLocks noGrp="1"/>
          </p:cNvSpPr>
          <p:nvPr>
            <p:ph sz="half" idx="1"/>
          </p:nvPr>
        </p:nvSpPr>
        <p:spPr>
          <a:xfrm>
            <a:off x="283779" y="5772170"/>
            <a:ext cx="8211467" cy="1061508"/>
          </a:xfrm>
        </p:spPr>
        <p:txBody>
          <a:bodyPr vert="horz" lIns="91440" tIns="45720" rIns="91440" bIns="45720" rtlCol="0" anchor="t">
            <a:normAutofit/>
          </a:bodyPr>
          <a:lstStyle/>
          <a:p>
            <a:pPr marL="0" indent="0">
              <a:spcBef>
                <a:spcPts val="0"/>
              </a:spcBef>
              <a:buNone/>
            </a:pPr>
            <a:r>
              <a:rPr lang="en-US" sz="2800" dirty="0">
                <a:latin typeface="Arial Rounded MT Bold" panose="020F0704030504030204" pitchFamily="34" charset="0"/>
              </a:rPr>
              <a:t>Beverly Boarded &amp; Snowbank Rinks </a:t>
            </a:r>
          </a:p>
          <a:p>
            <a:pPr marL="0" indent="0">
              <a:spcBef>
                <a:spcPts val="0"/>
              </a:spcBef>
              <a:buNone/>
            </a:pPr>
            <a:r>
              <a:rPr lang="en-US" sz="2800" dirty="0">
                <a:latin typeface="Arial Rounded MT Bold" panose="020F0704030504030204" pitchFamily="34" charset="0"/>
              </a:rPr>
              <a:t>open November/December to February</a:t>
            </a:r>
          </a:p>
        </p:txBody>
      </p:sp>
      <p:pic>
        <p:nvPicPr>
          <p:cNvPr id="6" name="Picture 5">
            <a:extLst>
              <a:ext uri="{FF2B5EF4-FFF2-40B4-BE49-F238E27FC236}">
                <a16:creationId xmlns:a16="http://schemas.microsoft.com/office/drawing/2014/main" id="{C26DD04C-A771-EA9C-9742-C5B00A99C6F8}"/>
              </a:ext>
            </a:extLst>
          </p:cNvPr>
          <p:cNvPicPr>
            <a:picLocks noChangeAspect="1"/>
          </p:cNvPicPr>
          <p:nvPr/>
        </p:nvPicPr>
        <p:blipFill>
          <a:blip r:embed="rId3"/>
          <a:stretch>
            <a:fillRect/>
          </a:stretch>
        </p:blipFill>
        <p:spPr>
          <a:xfrm>
            <a:off x="490758" y="785344"/>
            <a:ext cx="2986566" cy="223992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Picture 4">
            <a:extLst>
              <a:ext uri="{FF2B5EF4-FFF2-40B4-BE49-F238E27FC236}">
                <a16:creationId xmlns:a16="http://schemas.microsoft.com/office/drawing/2014/main" id="{5EDCBD1E-7682-1CE8-C4C8-3D56A266C12A}"/>
              </a:ext>
            </a:extLst>
          </p:cNvPr>
          <p:cNvPicPr>
            <a:picLocks noChangeAspect="1"/>
          </p:cNvPicPr>
          <p:nvPr/>
        </p:nvPicPr>
        <p:blipFill>
          <a:blip r:embed="rId4"/>
          <a:stretch>
            <a:fillRect/>
          </a:stretch>
        </p:blipFill>
        <p:spPr>
          <a:xfrm>
            <a:off x="490758" y="3532246"/>
            <a:ext cx="2986566" cy="223992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8" name="Picture 7" descr="A body of water with trees and a sunset in the background&#10;&#10;Description automatically generated">
            <a:extLst>
              <a:ext uri="{FF2B5EF4-FFF2-40B4-BE49-F238E27FC236}">
                <a16:creationId xmlns:a16="http://schemas.microsoft.com/office/drawing/2014/main" id="{9B8327DD-FA45-A0F5-D685-8DE574A79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33" y="468149"/>
            <a:ext cx="3989066" cy="5304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8713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650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pic>
        <p:nvPicPr>
          <p:cNvPr id="3" name="Content Placeholder 4">
            <a:extLst>
              <a:ext uri="{FF2B5EF4-FFF2-40B4-BE49-F238E27FC236}">
                <a16:creationId xmlns:a16="http://schemas.microsoft.com/office/drawing/2014/main" id="{ABAAD274-4F93-8275-80F2-54BA7A0169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737" b="7737"/>
          <a:stretch/>
        </p:blipFill>
        <p:spPr bwMode="auto">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925D4A02-9253-B003-75AB-AFBF98FDAC3C}"/>
              </a:ext>
            </a:extLst>
          </p:cNvPr>
          <p:cNvSpPr>
            <a:spLocks noGrp="1"/>
          </p:cNvSpPr>
          <p:nvPr>
            <p:ph type="title"/>
          </p:nvPr>
        </p:nvSpPr>
        <p:spPr>
          <a:xfrm>
            <a:off x="508909" y="1312320"/>
            <a:ext cx="3066142" cy="2369093"/>
          </a:xfrm>
        </p:spPr>
        <p:txBody>
          <a:bodyPr vert="horz" lIns="91440" tIns="45720" rIns="91440" bIns="45720" rtlCol="0" anchor="b">
            <a:normAutofit/>
          </a:bodyPr>
          <a:lstStyle/>
          <a:p>
            <a:pPr algn="ctr"/>
            <a:r>
              <a:rPr lang="en-US" sz="3900" b="1" dirty="0">
                <a:solidFill>
                  <a:schemeClr val="accent1">
                    <a:lumMod val="50000"/>
                  </a:schemeClr>
                </a:solidFill>
              </a:rPr>
              <a:t>Written, compiled &amp; Directed by</a:t>
            </a:r>
          </a:p>
        </p:txBody>
      </p:sp>
      <p:sp>
        <p:nvSpPr>
          <p:cNvPr id="4" name="Text Placeholder 3">
            <a:extLst>
              <a:ext uri="{FF2B5EF4-FFF2-40B4-BE49-F238E27FC236}">
                <a16:creationId xmlns:a16="http://schemas.microsoft.com/office/drawing/2014/main" id="{12B7AF15-95BB-FC2E-0A00-623519FB3653}"/>
              </a:ext>
            </a:extLst>
          </p:cNvPr>
          <p:cNvSpPr>
            <a:spLocks noGrp="1"/>
          </p:cNvSpPr>
          <p:nvPr>
            <p:ph type="body" sz="half" idx="2"/>
          </p:nvPr>
        </p:nvSpPr>
        <p:spPr>
          <a:xfrm>
            <a:off x="0" y="4166963"/>
            <a:ext cx="4414345" cy="1404038"/>
          </a:xfrm>
        </p:spPr>
        <p:txBody>
          <a:bodyPr vert="horz" lIns="91440" tIns="45720" rIns="91440" bIns="45720" rtlCol="0" anchor="t">
            <a:normAutofit/>
          </a:bodyPr>
          <a:lstStyle/>
          <a:p>
            <a:pPr algn="ctr"/>
            <a:r>
              <a:rPr lang="en-US" sz="4400" b="1" dirty="0">
                <a:solidFill>
                  <a:schemeClr val="tx1">
                    <a:lumMod val="50000"/>
                    <a:lumOff val="50000"/>
                  </a:schemeClr>
                </a:solidFill>
              </a:rPr>
              <a:t>Ken </a:t>
            </a:r>
            <a:r>
              <a:rPr lang="en-US" sz="4400" b="1" dirty="0" err="1">
                <a:solidFill>
                  <a:schemeClr val="tx1">
                    <a:lumMod val="50000"/>
                    <a:lumOff val="50000"/>
                  </a:schemeClr>
                </a:solidFill>
              </a:rPr>
              <a:t>Pawluk</a:t>
            </a:r>
            <a:endParaRPr lang="en-US" sz="4400" b="1" dirty="0">
              <a:solidFill>
                <a:schemeClr val="tx1">
                  <a:lumMod val="50000"/>
                  <a:lumOff val="50000"/>
                </a:schemeClr>
              </a:solidFill>
            </a:endParaRP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37795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8000">
        <p15:prstTrans prst="curtains"/>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51" name="Group 6150">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6152" name="Straight Connector 6151">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53" name="Straight Connector 6152">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154"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55"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56" name="Isosceles Triangle 6155">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57"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58"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59"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60" name="Isosceles Triangle 6159">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61" name="Isosceles Triangle 6160">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5BC4C078-7B30-F337-7758-6F08F76AE79B}"/>
              </a:ext>
            </a:extLst>
          </p:cNvPr>
          <p:cNvSpPr>
            <a:spLocks noGrp="1"/>
          </p:cNvSpPr>
          <p:nvPr>
            <p:ph type="title"/>
          </p:nvPr>
        </p:nvSpPr>
        <p:spPr>
          <a:xfrm>
            <a:off x="3904981" y="3681413"/>
            <a:ext cx="3871389" cy="1646302"/>
          </a:xfrm>
        </p:spPr>
        <p:txBody>
          <a:bodyPr vert="horz" lIns="91440" tIns="45720" rIns="91440" bIns="45720" rtlCol="0" anchor="b">
            <a:normAutofit fontScale="90000"/>
          </a:bodyPr>
          <a:lstStyle/>
          <a:p>
            <a:pPr>
              <a:lnSpc>
                <a:spcPct val="90000"/>
              </a:lnSpc>
            </a:pPr>
            <a:r>
              <a:rPr lang="en-US" sz="3600" dirty="0">
                <a:solidFill>
                  <a:schemeClr val="accent1">
                    <a:lumMod val="50000"/>
                  </a:schemeClr>
                </a:solidFill>
                <a:latin typeface="Arial Rounded MT Bold" panose="020F0704030504030204" pitchFamily="34" charset="0"/>
              </a:rPr>
              <a:t>By supporting the Variety Show you are supporting… </a:t>
            </a:r>
            <a:br>
              <a:rPr lang="en-US" sz="3600" dirty="0">
                <a:solidFill>
                  <a:schemeClr val="accent1">
                    <a:lumMod val="50000"/>
                  </a:schemeClr>
                </a:solidFill>
                <a:latin typeface="Arial Rounded MT Bold" panose="020F0704030504030204" pitchFamily="34" charset="0"/>
              </a:rPr>
            </a:br>
            <a:br>
              <a:rPr lang="en-US" dirty="0">
                <a:solidFill>
                  <a:schemeClr val="accent1">
                    <a:lumMod val="50000"/>
                  </a:schemeClr>
                </a:solidFill>
                <a:latin typeface="Arial Rounded MT Bold" panose="020F0704030504030204" pitchFamily="34" charset="0"/>
              </a:rPr>
            </a:br>
            <a:r>
              <a:rPr lang="en-US" dirty="0">
                <a:solidFill>
                  <a:schemeClr val="accent1">
                    <a:lumMod val="50000"/>
                  </a:schemeClr>
                </a:solidFill>
                <a:latin typeface="Arial Rounded MT Bold" panose="020F0704030504030204" pitchFamily="34" charset="0"/>
              </a:rPr>
              <a:t>…</a:t>
            </a:r>
            <a:r>
              <a:rPr lang="en-US" b="1" dirty="0">
                <a:solidFill>
                  <a:schemeClr val="accent1">
                    <a:lumMod val="50000"/>
                  </a:schemeClr>
                </a:solidFill>
              </a:rPr>
              <a:t>murals in the community</a:t>
            </a:r>
          </a:p>
        </p:txBody>
      </p:sp>
      <p:pic>
        <p:nvPicPr>
          <p:cNvPr id="6146" name="Picture 2" descr="mural">
            <a:extLst>
              <a:ext uri="{FF2B5EF4-FFF2-40B4-BE49-F238E27FC236}">
                <a16:creationId xmlns:a16="http://schemas.microsoft.com/office/drawing/2014/main" id="{05C2565A-3F82-1D9D-57E9-2BB7F9E94973}"/>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4341" r="24760" b="-2"/>
          <a:stretch/>
        </p:blipFill>
        <p:spPr bwMode="auto">
          <a:xfrm>
            <a:off x="249510" y="-1"/>
            <a:ext cx="379671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pic>
        <p:nvPicPr>
          <p:cNvPr id="5" name="Content Placeholder 4" descr="A mural of hockey players on a wall&#10;&#10;Description automatically generated">
            <a:extLst>
              <a:ext uri="{FF2B5EF4-FFF2-40B4-BE49-F238E27FC236}">
                <a16:creationId xmlns:a16="http://schemas.microsoft.com/office/drawing/2014/main" id="{F66CE5DE-6369-E84C-C433-8958D06E4949}"/>
              </a:ext>
            </a:extLst>
          </p:cNvPr>
          <p:cNvPicPr>
            <a:picLocks noGrp="1" noChangeAspect="1"/>
          </p:cNvPicPr>
          <p:nvPr>
            <p:ph sz="half" idx="2"/>
          </p:nvPr>
        </p:nvPicPr>
        <p:blipFill rotWithShape="1">
          <a:blip r:embed="rId3"/>
          <a:srcRect l="11705" r="28230"/>
          <a:stretch/>
        </p:blipFill>
        <p:spPr>
          <a:xfrm>
            <a:off x="20" y="3428999"/>
            <a:ext cx="3661552"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6163" name="Straight Connector 6162">
            <a:extLst>
              <a:ext uri="{FF2B5EF4-FFF2-40B4-BE49-F238E27FC236}">
                <a16:creationId xmlns:a16="http://schemas.microsoft.com/office/drawing/2014/main" id="{2EC607CC-319E-425D-8A0C-EC6E84F6C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9009" y="3433493"/>
            <a:ext cx="34120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34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5" name="Group 7174">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7176" name="Straight Connector 7175">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77" name="Straight Connector 7176">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178"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79"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0" name="Isosceles Triangle 7179">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1"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2"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3"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4" name="Isosceles Triangle 7183">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5" name="Isosceles Triangle 7184">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4" name="Title 3">
            <a:extLst>
              <a:ext uri="{FF2B5EF4-FFF2-40B4-BE49-F238E27FC236}">
                <a16:creationId xmlns:a16="http://schemas.microsoft.com/office/drawing/2014/main" id="{21F4D2E7-146C-95C6-468E-57C77FA516C5}"/>
              </a:ext>
            </a:extLst>
          </p:cNvPr>
          <p:cNvSpPr>
            <a:spLocks noGrp="1"/>
          </p:cNvSpPr>
          <p:nvPr>
            <p:ph type="title"/>
          </p:nvPr>
        </p:nvSpPr>
        <p:spPr>
          <a:xfrm>
            <a:off x="3775833" y="838283"/>
            <a:ext cx="4624380" cy="5065485"/>
          </a:xfrm>
        </p:spPr>
        <p:txBody>
          <a:bodyPr vert="horz" lIns="91440" tIns="45720" rIns="91440" bIns="45720" rtlCol="0" anchor="b">
            <a:normAutofit/>
          </a:bodyPr>
          <a:lstStyle/>
          <a:p>
            <a:pPr>
              <a:lnSpc>
                <a:spcPct val="90000"/>
              </a:lnSpc>
            </a:pPr>
            <a:r>
              <a:rPr lang="en-US" sz="3200" dirty="0">
                <a:solidFill>
                  <a:schemeClr val="accent1">
                    <a:lumMod val="50000"/>
                  </a:schemeClr>
                </a:solidFill>
                <a:latin typeface="Arial Rounded MT Bold" panose="020F0704030504030204" pitchFamily="34" charset="0"/>
              </a:rPr>
              <a:t>By supporting the Variety Show you </a:t>
            </a:r>
            <a:br>
              <a:rPr lang="en-US" sz="3200" dirty="0">
                <a:solidFill>
                  <a:schemeClr val="accent1">
                    <a:lumMod val="50000"/>
                  </a:schemeClr>
                </a:solidFill>
                <a:latin typeface="Arial Rounded MT Bold" panose="020F0704030504030204" pitchFamily="34" charset="0"/>
              </a:rPr>
            </a:br>
            <a:r>
              <a:rPr lang="en-US" sz="3200" dirty="0">
                <a:solidFill>
                  <a:schemeClr val="accent1">
                    <a:lumMod val="50000"/>
                  </a:schemeClr>
                </a:solidFill>
                <a:latin typeface="Arial Rounded MT Bold" panose="020F0704030504030204" pitchFamily="34" charset="0"/>
              </a:rPr>
              <a:t>are supporting… </a:t>
            </a:r>
            <a:br>
              <a:rPr lang="en-US" sz="3200" dirty="0">
                <a:solidFill>
                  <a:schemeClr val="accent1">
                    <a:lumMod val="50000"/>
                  </a:schemeClr>
                </a:solidFill>
                <a:latin typeface="Arial Rounded MT Bold" panose="020F0704030504030204" pitchFamily="34" charset="0"/>
              </a:rPr>
            </a:br>
            <a:br>
              <a:rPr lang="en-US" sz="3200" dirty="0">
                <a:solidFill>
                  <a:schemeClr val="accent1">
                    <a:lumMod val="50000"/>
                  </a:schemeClr>
                </a:solidFill>
                <a:latin typeface="Arial Rounded MT Bold" panose="020F0704030504030204" pitchFamily="34" charset="0"/>
              </a:rPr>
            </a:br>
            <a:r>
              <a:rPr lang="en-US" sz="3200" dirty="0">
                <a:solidFill>
                  <a:schemeClr val="accent1">
                    <a:lumMod val="50000"/>
                  </a:schemeClr>
                </a:solidFill>
                <a:latin typeface="Arial Rounded MT Bold" panose="020F0704030504030204" pitchFamily="34" charset="0"/>
              </a:rPr>
              <a:t>…</a:t>
            </a:r>
            <a:r>
              <a:rPr lang="en-US" sz="3200" b="1" dirty="0">
                <a:solidFill>
                  <a:schemeClr val="accent1">
                    <a:lumMod val="50000"/>
                  </a:schemeClr>
                </a:solidFill>
              </a:rPr>
              <a:t>maintaining this </a:t>
            </a:r>
            <a:br>
              <a:rPr lang="en-US" sz="3200" b="1" dirty="0">
                <a:solidFill>
                  <a:schemeClr val="accent1">
                    <a:lumMod val="50000"/>
                  </a:schemeClr>
                </a:solidFill>
              </a:rPr>
            </a:br>
            <a:r>
              <a:rPr lang="en-US" sz="3200" b="1" dirty="0">
                <a:solidFill>
                  <a:schemeClr val="accent1">
                    <a:lumMod val="50000"/>
                  </a:schemeClr>
                </a:solidFill>
              </a:rPr>
              <a:t>hall and the family centre for events, community gatherings, activities, and rentals</a:t>
            </a:r>
            <a:r>
              <a:rPr lang="en-US" sz="3200" dirty="0"/>
              <a:t>.</a:t>
            </a:r>
          </a:p>
        </p:txBody>
      </p:sp>
      <p:pic>
        <p:nvPicPr>
          <p:cNvPr id="7" name="Content Placeholder 6" descr="A room with tables and chairs&#10;&#10;Description automatically generated">
            <a:extLst>
              <a:ext uri="{FF2B5EF4-FFF2-40B4-BE49-F238E27FC236}">
                <a16:creationId xmlns:a16="http://schemas.microsoft.com/office/drawing/2014/main" id="{C91A7D90-C078-E3F0-6451-43C124813E68}"/>
              </a:ext>
            </a:extLst>
          </p:cNvPr>
          <p:cNvPicPr>
            <a:picLocks noGrp="1" noChangeAspect="1"/>
          </p:cNvPicPr>
          <p:nvPr>
            <p:ph sz="half" idx="2"/>
          </p:nvPr>
        </p:nvPicPr>
        <p:blipFill rotWithShape="1">
          <a:blip r:embed="rId2"/>
          <a:srcRect l="8505" r="8452"/>
          <a:stretch/>
        </p:blipFill>
        <p:spPr>
          <a:xfrm>
            <a:off x="249510" y="-1"/>
            <a:ext cx="379671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pic>
        <p:nvPicPr>
          <p:cNvPr id="7170" name="Picture 2" descr="A room with tables and chairs&#10;&#10;Description automatically generated">
            <a:extLst>
              <a:ext uri="{FF2B5EF4-FFF2-40B4-BE49-F238E27FC236}">
                <a16:creationId xmlns:a16="http://schemas.microsoft.com/office/drawing/2014/main" id="{B4D54392-D341-196C-678E-3C40E91ABB4F}"/>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17180" r="-1" b="12583"/>
          <a:stretch/>
        </p:blipFill>
        <p:spPr bwMode="auto">
          <a:xfrm>
            <a:off x="20" y="3428999"/>
            <a:ext cx="3661552"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cxnSp>
        <p:nvCxnSpPr>
          <p:cNvPr id="7187" name="Straight Connector 7186">
            <a:extLst>
              <a:ext uri="{FF2B5EF4-FFF2-40B4-BE49-F238E27FC236}">
                <a16:creationId xmlns:a16="http://schemas.microsoft.com/office/drawing/2014/main" id="{2EC607CC-319E-425D-8A0C-EC6E84F6C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9009" y="3433493"/>
            <a:ext cx="34120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158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4066-1599-3B1A-C8D3-E32C5AFD2056}"/>
              </a:ext>
            </a:extLst>
          </p:cNvPr>
          <p:cNvSpPr>
            <a:spLocks noGrp="1"/>
          </p:cNvSpPr>
          <p:nvPr>
            <p:ph type="title"/>
          </p:nvPr>
        </p:nvSpPr>
        <p:spPr>
          <a:xfrm>
            <a:off x="315310" y="262758"/>
            <a:ext cx="8334639" cy="3247697"/>
          </a:xfrm>
        </p:spPr>
        <p:txBody>
          <a:bodyPr>
            <a:normAutofit fontScale="90000"/>
          </a:bodyPr>
          <a:lstStyle/>
          <a:p>
            <a:pPr algn="ctr"/>
            <a:r>
              <a:rPr lang="en-US" sz="4400" dirty="0">
                <a:solidFill>
                  <a:schemeClr val="accent1">
                    <a:lumMod val="50000"/>
                  </a:schemeClr>
                </a:solidFill>
                <a:latin typeface="Arial Rounded MT Bold" panose="020F0704030504030204" pitchFamily="34" charset="0"/>
              </a:rPr>
              <a:t>By supporting the Variety Show you are supporting… </a:t>
            </a:r>
            <a:br>
              <a:rPr lang="en-US" sz="4400" dirty="0">
                <a:solidFill>
                  <a:schemeClr val="accent1">
                    <a:lumMod val="50000"/>
                  </a:schemeClr>
                </a:solidFill>
                <a:latin typeface="Arial Rounded MT Bold" panose="020F0704030504030204" pitchFamily="34" charset="0"/>
              </a:rPr>
            </a:br>
            <a:br>
              <a:rPr lang="en-US" sz="1200" dirty="0">
                <a:solidFill>
                  <a:schemeClr val="accent1">
                    <a:lumMod val="50000"/>
                  </a:schemeClr>
                </a:solidFill>
                <a:latin typeface="Arial Rounded MT Bold" panose="020F0704030504030204" pitchFamily="34" charset="0"/>
              </a:rPr>
            </a:br>
            <a:r>
              <a:rPr lang="en-CA" sz="4400" b="1" dirty="0">
                <a:solidFill>
                  <a:schemeClr val="accent1">
                    <a:lumMod val="50000"/>
                  </a:schemeClr>
                </a:solidFill>
              </a:rPr>
              <a:t>…activities and programs </a:t>
            </a:r>
            <a:br>
              <a:rPr lang="en-CA" sz="4400" b="1" dirty="0">
                <a:solidFill>
                  <a:schemeClr val="accent1">
                    <a:lumMod val="50000"/>
                  </a:schemeClr>
                </a:solidFill>
              </a:rPr>
            </a:br>
            <a:r>
              <a:rPr lang="en-CA" sz="4400" b="1" dirty="0">
                <a:solidFill>
                  <a:schemeClr val="accent1">
                    <a:lumMod val="50000"/>
                  </a:schemeClr>
                </a:solidFill>
              </a:rPr>
              <a:t>for community members like Yoga, Hip Hop, Coffee Drop In, Safety Forums, and Community League Day.</a:t>
            </a:r>
          </a:p>
        </p:txBody>
      </p:sp>
      <p:pic>
        <p:nvPicPr>
          <p:cNvPr id="6" name="Picture 5">
            <a:extLst>
              <a:ext uri="{FF2B5EF4-FFF2-40B4-BE49-F238E27FC236}">
                <a16:creationId xmlns:a16="http://schemas.microsoft.com/office/drawing/2014/main" id="{1E460CDB-EAA9-A7A8-9196-7FAF7CB2FE89}"/>
              </a:ext>
            </a:extLst>
          </p:cNvPr>
          <p:cNvPicPr>
            <a:picLocks noChangeAspect="1"/>
          </p:cNvPicPr>
          <p:nvPr/>
        </p:nvPicPr>
        <p:blipFill>
          <a:blip r:embed="rId2"/>
          <a:stretch>
            <a:fillRect/>
          </a:stretch>
        </p:blipFill>
        <p:spPr>
          <a:xfrm>
            <a:off x="3086390" y="4750960"/>
            <a:ext cx="2971219" cy="1970047"/>
          </a:xfrm>
          <a:prstGeom prst="rect">
            <a:avLst/>
          </a:prstGeom>
        </p:spPr>
      </p:pic>
      <p:pic>
        <p:nvPicPr>
          <p:cNvPr id="4" name="Picture 3">
            <a:extLst>
              <a:ext uri="{FF2B5EF4-FFF2-40B4-BE49-F238E27FC236}">
                <a16:creationId xmlns:a16="http://schemas.microsoft.com/office/drawing/2014/main" id="{D38AC55C-C8EB-2D8A-32C6-2CB0F52FE6C6}"/>
              </a:ext>
            </a:extLst>
          </p:cNvPr>
          <p:cNvPicPr>
            <a:picLocks noChangeAspect="1"/>
          </p:cNvPicPr>
          <p:nvPr/>
        </p:nvPicPr>
        <p:blipFill>
          <a:blip r:embed="rId3"/>
          <a:stretch>
            <a:fillRect/>
          </a:stretch>
        </p:blipFill>
        <p:spPr>
          <a:xfrm>
            <a:off x="189249" y="5023999"/>
            <a:ext cx="3270738" cy="1423968"/>
          </a:xfrm>
          <a:prstGeom prst="rect">
            <a:avLst/>
          </a:prstGeom>
        </p:spPr>
      </p:pic>
      <p:pic>
        <p:nvPicPr>
          <p:cNvPr id="5" name="Picture 4">
            <a:extLst>
              <a:ext uri="{FF2B5EF4-FFF2-40B4-BE49-F238E27FC236}">
                <a16:creationId xmlns:a16="http://schemas.microsoft.com/office/drawing/2014/main" id="{4D1F9AD9-59DC-67AB-DC5A-05B22E57E01A}"/>
              </a:ext>
            </a:extLst>
          </p:cNvPr>
          <p:cNvPicPr>
            <a:picLocks noChangeAspect="1"/>
          </p:cNvPicPr>
          <p:nvPr/>
        </p:nvPicPr>
        <p:blipFill>
          <a:blip r:embed="rId4"/>
          <a:stretch>
            <a:fillRect/>
          </a:stretch>
        </p:blipFill>
        <p:spPr>
          <a:xfrm>
            <a:off x="5684014" y="5023999"/>
            <a:ext cx="2765278" cy="1423968"/>
          </a:xfrm>
          <a:prstGeom prst="rect">
            <a:avLst/>
          </a:prstGeom>
        </p:spPr>
      </p:pic>
    </p:spTree>
    <p:extLst>
      <p:ext uri="{BB962C8B-B14F-4D97-AF65-F5344CB8AC3E}">
        <p14:creationId xmlns:p14="http://schemas.microsoft.com/office/powerpoint/2010/main" val="2612543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0C19-4F10-A7B6-2B17-68686F6DF64D}"/>
              </a:ext>
            </a:extLst>
          </p:cNvPr>
          <p:cNvSpPr>
            <a:spLocks noGrp="1"/>
          </p:cNvSpPr>
          <p:nvPr>
            <p:ph type="ctrTitle"/>
          </p:nvPr>
        </p:nvSpPr>
        <p:spPr>
          <a:xfrm>
            <a:off x="345571" y="586292"/>
            <a:ext cx="6441820" cy="6271708"/>
          </a:xfrm>
        </p:spPr>
        <p:txBody>
          <a:bodyPr anchor="t">
            <a:normAutofit/>
          </a:bodyPr>
          <a:lstStyle/>
          <a:p>
            <a:pPr algn="ctr">
              <a:lnSpc>
                <a:spcPct val="90000"/>
              </a:lnSpc>
            </a:pPr>
            <a:r>
              <a:rPr lang="en-CA" sz="6000" dirty="0">
                <a:solidFill>
                  <a:schemeClr val="accent1">
                    <a:lumMod val="50000"/>
                  </a:schemeClr>
                </a:solidFill>
                <a:latin typeface="Amasis MT Pro Black" panose="02040A04050005020304" pitchFamily="18" charset="0"/>
              </a:rPr>
              <a:t>YOU ARE VERY APPRECIATED!</a:t>
            </a:r>
            <a:br>
              <a:rPr lang="en-CA" sz="6000" dirty="0">
                <a:solidFill>
                  <a:schemeClr val="accent1">
                    <a:lumMod val="50000"/>
                  </a:schemeClr>
                </a:solidFill>
                <a:latin typeface="Amasis MT Pro Black" panose="02040A04050005020304" pitchFamily="18" charset="0"/>
              </a:rPr>
            </a:br>
            <a:br>
              <a:rPr lang="en-CA" sz="4000" dirty="0">
                <a:solidFill>
                  <a:schemeClr val="accent1">
                    <a:lumMod val="50000"/>
                  </a:schemeClr>
                </a:solidFill>
                <a:latin typeface="Amasis MT Pro Black" panose="02040A04050005020304" pitchFamily="18" charset="0"/>
              </a:rPr>
            </a:br>
            <a:r>
              <a:rPr lang="en-CA" sz="6000" dirty="0">
                <a:solidFill>
                  <a:schemeClr val="accent1">
                    <a:lumMod val="50000"/>
                  </a:schemeClr>
                </a:solidFill>
                <a:latin typeface="Amasis MT Pro Black" panose="02040A04050005020304" pitchFamily="18" charset="0"/>
              </a:rPr>
              <a:t>Thank you for supporting the Beverly Heights Variety Show!</a:t>
            </a:r>
          </a:p>
        </p:txBody>
      </p:sp>
      <p:pic>
        <p:nvPicPr>
          <p:cNvPr id="4" name="Picture 3">
            <a:extLst>
              <a:ext uri="{FF2B5EF4-FFF2-40B4-BE49-F238E27FC236}">
                <a16:creationId xmlns:a16="http://schemas.microsoft.com/office/drawing/2014/main" id="{5F600F1F-C0AA-F1E9-DEF7-46AACD1F4EFB}"/>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9693430">
            <a:off x="5855179" y="1303940"/>
            <a:ext cx="3309158" cy="2202302"/>
          </a:xfrm>
          <a:prstGeom prst="rect">
            <a:avLst/>
          </a:prstGeom>
        </p:spPr>
      </p:pic>
    </p:spTree>
    <p:extLst>
      <p:ext uri="{BB962C8B-B14F-4D97-AF65-F5344CB8AC3E}">
        <p14:creationId xmlns:p14="http://schemas.microsoft.com/office/powerpoint/2010/main" val="1936513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8000">
        <p15:prstTrans prst="curtains"/>
      </p:transition>
    </mc:Choice>
    <mc:Fallback xmlns="">
      <p:transition spd="slow" advClick="0" advTm="8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10"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cxnSp>
          <p:nvCxnSpPr>
            <p:cNvPr id="11" name="Straight Connector 10">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Isosceles Triangle 14">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A716AA8E-3EDA-8538-A077-A3A1CB3DC2DB}"/>
              </a:ext>
            </a:extLst>
          </p:cNvPr>
          <p:cNvSpPr>
            <a:spLocks noGrp="1"/>
          </p:cNvSpPr>
          <p:nvPr>
            <p:ph type="title"/>
          </p:nvPr>
        </p:nvSpPr>
        <p:spPr>
          <a:xfrm>
            <a:off x="409903" y="777766"/>
            <a:ext cx="4159713" cy="3877230"/>
          </a:xfrm>
        </p:spPr>
        <p:txBody>
          <a:bodyPr vert="horz" lIns="91440" tIns="45720" rIns="91440" bIns="45720" rtlCol="0" anchor="b">
            <a:noAutofit/>
          </a:bodyPr>
          <a:lstStyle/>
          <a:p>
            <a:pPr algn="r">
              <a:lnSpc>
                <a:spcPct val="90000"/>
              </a:lnSpc>
            </a:pPr>
            <a:r>
              <a:rPr lang="en-US" sz="4400" dirty="0">
                <a:solidFill>
                  <a:schemeClr val="accent2">
                    <a:lumMod val="50000"/>
                  </a:schemeClr>
                </a:solidFill>
              </a:rPr>
              <a:t>Please support the incredible local businesses advertised here tonight</a:t>
            </a:r>
          </a:p>
        </p:txBody>
      </p:sp>
      <p:sp>
        <p:nvSpPr>
          <p:cNvPr id="3" name="Text Placeholder 2">
            <a:extLst>
              <a:ext uri="{FF2B5EF4-FFF2-40B4-BE49-F238E27FC236}">
                <a16:creationId xmlns:a16="http://schemas.microsoft.com/office/drawing/2014/main" id="{D52BDC4E-D35A-4BFA-FBBB-63EE299C437F}"/>
              </a:ext>
            </a:extLst>
          </p:cNvPr>
          <p:cNvSpPr>
            <a:spLocks noGrp="1"/>
          </p:cNvSpPr>
          <p:nvPr>
            <p:ph type="body" idx="1"/>
          </p:nvPr>
        </p:nvSpPr>
        <p:spPr>
          <a:xfrm>
            <a:off x="1318015" y="4886203"/>
            <a:ext cx="3251601" cy="1096899"/>
          </a:xfrm>
        </p:spPr>
        <p:txBody>
          <a:bodyPr vert="horz" lIns="91440" tIns="45720" rIns="91440" bIns="45720" rtlCol="0" anchor="t">
            <a:normAutofit/>
          </a:bodyPr>
          <a:lstStyle/>
          <a:p>
            <a:pPr algn="r"/>
            <a:r>
              <a:rPr lang="en-US" sz="2400" b="1" dirty="0">
                <a:solidFill>
                  <a:schemeClr val="tx1"/>
                </a:solidFill>
              </a:rPr>
              <a:t>Check them out! </a:t>
            </a:r>
          </a:p>
          <a:p>
            <a:pPr algn="r"/>
            <a:r>
              <a:rPr lang="en-US" sz="2400" b="1" dirty="0">
                <a:solidFill>
                  <a:schemeClr val="tx1"/>
                </a:solidFill>
              </a:rPr>
              <a:t>They are awesome!!</a:t>
            </a:r>
          </a:p>
          <a:p>
            <a:pPr algn="r"/>
            <a:endParaRPr lang="en-US" sz="1800" dirty="0"/>
          </a:p>
        </p:txBody>
      </p:sp>
      <p:pic>
        <p:nvPicPr>
          <p:cNvPr id="4" name="Graphic 3" descr="Marketing">
            <a:extLst>
              <a:ext uri="{FF2B5EF4-FFF2-40B4-BE49-F238E27FC236}">
                <a16:creationId xmlns:a16="http://schemas.microsoft.com/office/drawing/2014/main" id="{8A7D337F-8CEA-BEC8-BBFF-5D10F07AD6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600000">
            <a:off x="4979519" y="2194536"/>
            <a:ext cx="2460460" cy="2460460"/>
          </a:xfrm>
          <a:prstGeom prst="rect">
            <a:avLst/>
          </a:prstGeom>
        </p:spPr>
      </p:pic>
    </p:spTree>
    <p:extLst>
      <p:ext uri="{BB962C8B-B14F-4D97-AF65-F5344CB8AC3E}">
        <p14:creationId xmlns:p14="http://schemas.microsoft.com/office/powerpoint/2010/main" val="297157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8000">
        <p15:prstTrans prst="curtains"/>
      </p:transition>
    </mc:Choice>
    <mc:Fallback xmlns="">
      <p:transition spd="slow"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8A64-C3D0-30B3-38E2-91EDFE3BE1D5}"/>
              </a:ext>
            </a:extLst>
          </p:cNvPr>
          <p:cNvSpPr>
            <a:spLocks noGrp="1"/>
          </p:cNvSpPr>
          <p:nvPr>
            <p:ph type="title"/>
          </p:nvPr>
        </p:nvSpPr>
        <p:spPr>
          <a:xfrm>
            <a:off x="444649" y="1727200"/>
            <a:ext cx="7322372" cy="3403600"/>
          </a:xfrm>
        </p:spPr>
        <p:txBody>
          <a:bodyPr>
            <a:noAutofit/>
          </a:bodyPr>
          <a:lstStyle/>
          <a:p>
            <a:pPr>
              <a:spcAft>
                <a:spcPts val="1200"/>
              </a:spcAft>
            </a:pPr>
            <a:r>
              <a:rPr lang="en-US" sz="3200" b="1" dirty="0">
                <a:solidFill>
                  <a:schemeClr val="accent2">
                    <a:lumMod val="50000"/>
                  </a:schemeClr>
                </a:solidFill>
              </a:rPr>
              <a:t>Ken joined the Beverly Heights Variety Show in 1977 and started performing at the age of 13 in the Peter &amp; Gabe Road Shows.</a:t>
            </a:r>
            <a:br>
              <a:rPr lang="en-US" sz="3200" b="1" dirty="0">
                <a:solidFill>
                  <a:schemeClr val="accent2">
                    <a:lumMod val="50000"/>
                  </a:schemeClr>
                </a:solidFill>
              </a:rPr>
            </a:br>
            <a:br>
              <a:rPr lang="en-US" sz="2000" b="1" dirty="0">
                <a:solidFill>
                  <a:schemeClr val="accent2">
                    <a:lumMod val="50000"/>
                  </a:schemeClr>
                </a:solidFill>
              </a:rPr>
            </a:br>
            <a:r>
              <a:rPr lang="en-US" sz="3200" b="1" dirty="0">
                <a:solidFill>
                  <a:schemeClr val="accent2">
                    <a:lumMod val="50000"/>
                  </a:schemeClr>
                </a:solidFill>
              </a:rPr>
              <a:t>This show is Ken’s 12th as Co-Writer/ Director!</a:t>
            </a:r>
            <a:br>
              <a:rPr lang="en-US" sz="3200" b="1" dirty="0">
                <a:solidFill>
                  <a:schemeClr val="accent2">
                    <a:lumMod val="50000"/>
                  </a:schemeClr>
                </a:solidFill>
              </a:rPr>
            </a:br>
            <a:br>
              <a:rPr lang="en-US" sz="2000" b="1" dirty="0">
                <a:solidFill>
                  <a:schemeClr val="accent2">
                    <a:lumMod val="50000"/>
                  </a:schemeClr>
                </a:solidFill>
              </a:rPr>
            </a:br>
            <a:r>
              <a:rPr lang="en-US" sz="3200" b="1" dirty="0">
                <a:solidFill>
                  <a:schemeClr val="accent2">
                    <a:lumMod val="50000"/>
                  </a:schemeClr>
                </a:solidFill>
              </a:rPr>
              <a:t>Ken was in the very first Castledowns VS and performed in the very last Wellington VS, as well as 4 years in the </a:t>
            </a:r>
            <a:r>
              <a:rPr lang="en-US" sz="3200" b="1" dirty="0" err="1">
                <a:solidFill>
                  <a:schemeClr val="accent2">
                    <a:lumMod val="50000"/>
                  </a:schemeClr>
                </a:solidFill>
              </a:rPr>
              <a:t>Klowchuk</a:t>
            </a:r>
            <a:r>
              <a:rPr lang="en-US" sz="3200" b="1" dirty="0">
                <a:solidFill>
                  <a:schemeClr val="accent2">
                    <a:lumMod val="50000"/>
                  </a:schemeClr>
                </a:solidFill>
              </a:rPr>
              <a:t> Days VS.</a:t>
            </a:r>
            <a:endParaRPr lang="en-CA" sz="3600" b="1" dirty="0">
              <a:solidFill>
                <a:schemeClr val="accent2">
                  <a:lumMod val="50000"/>
                </a:schemeClr>
              </a:solidFill>
            </a:endParaRPr>
          </a:p>
        </p:txBody>
      </p:sp>
    </p:spTree>
    <p:extLst>
      <p:ext uri="{BB962C8B-B14F-4D97-AF65-F5344CB8AC3E}">
        <p14:creationId xmlns:p14="http://schemas.microsoft.com/office/powerpoint/2010/main" val="295923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4000">
        <p15:prstTrans prst="curtains"/>
      </p:transition>
    </mc:Choice>
    <mc:Fallback xmlns="">
      <p:transition spd="slow" advClick="0" advTm="1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16">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Isosceles Triangle 20">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Freeform: Shape 22">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F95A86-9C73-CEB3-F3F6-C2D8C9752D03}"/>
              </a:ext>
            </a:extLst>
          </p:cNvPr>
          <p:cNvSpPr>
            <a:spLocks noGrp="1"/>
          </p:cNvSpPr>
          <p:nvPr>
            <p:ph type="ctrTitle"/>
          </p:nvPr>
        </p:nvSpPr>
        <p:spPr>
          <a:xfrm>
            <a:off x="3908800" y="1602211"/>
            <a:ext cx="4844650" cy="3524989"/>
          </a:xfrm>
        </p:spPr>
        <p:txBody>
          <a:bodyPr>
            <a:normAutofit/>
          </a:bodyPr>
          <a:lstStyle/>
          <a:p>
            <a:r>
              <a:rPr lang="en-US" sz="5200" b="1" dirty="0">
                <a:solidFill>
                  <a:srgbClr val="FFFFFF"/>
                </a:solidFill>
              </a:rPr>
              <a:t>FEATURING the ALL-STAR CAST:</a:t>
            </a:r>
            <a:br>
              <a:rPr lang="en-US" sz="5200" b="1" dirty="0">
                <a:solidFill>
                  <a:srgbClr val="FFFFFF"/>
                </a:solidFill>
              </a:rPr>
            </a:br>
            <a:r>
              <a:rPr lang="en-US" sz="3200" b="1" dirty="0">
                <a:solidFill>
                  <a:schemeClr val="bg1"/>
                </a:solidFill>
              </a:rPr>
              <a:t>(in alphabetical order)</a:t>
            </a:r>
            <a:endParaRPr lang="en-CA" sz="5200" b="1" dirty="0">
              <a:solidFill>
                <a:schemeClr val="bg1"/>
              </a:solidFill>
            </a:endParaRPr>
          </a:p>
        </p:txBody>
      </p:sp>
      <p:sp>
        <p:nvSpPr>
          <p:cNvPr id="25" name="Isosceles Triangle 24">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EE5A467-6B3A-FDE6-9C2D-ED70EF5141A5}"/>
              </a:ext>
            </a:extLst>
          </p:cNvPr>
          <p:cNvPicPr>
            <a:picLocks noChangeAspect="1"/>
          </p:cNvPicPr>
          <p:nvPr/>
        </p:nvPicPr>
        <p:blipFill>
          <a:blip r:embed="rId2"/>
          <a:stretch>
            <a:fillRect/>
          </a:stretch>
        </p:blipFill>
        <p:spPr>
          <a:xfrm>
            <a:off x="367371" y="1014312"/>
            <a:ext cx="3931979" cy="5036280"/>
          </a:xfrm>
          <a:prstGeom prst="rect">
            <a:avLst/>
          </a:prstGeom>
        </p:spPr>
      </p:pic>
    </p:spTree>
    <p:extLst>
      <p:ext uri="{BB962C8B-B14F-4D97-AF65-F5344CB8AC3E}">
        <p14:creationId xmlns:p14="http://schemas.microsoft.com/office/powerpoint/2010/main" val="399268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advClick="0" advTm="7000">
        <p15:prstTrans prst="curtains"/>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49153</TotalTime>
  <Words>2593</Words>
  <Application>Microsoft Office PowerPoint</Application>
  <PresentationFormat>On-screen Show (4:3)</PresentationFormat>
  <Paragraphs>247</Paragraphs>
  <Slides>74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74</vt:i4>
      </vt:variant>
    </vt:vector>
  </HeadingPairs>
  <TitlesOfParts>
    <vt:vector size="87" baseType="lpstr">
      <vt:lpstr>Amasis MT Pro Black</vt:lpstr>
      <vt:lpstr>Arial</vt:lpstr>
      <vt:lpstr>Arial Black</vt:lpstr>
      <vt:lpstr>Arial Rounded MT Bold</vt:lpstr>
      <vt:lpstr>Berlin Sans FB</vt:lpstr>
      <vt:lpstr>Berlin Sans FB Demi</vt:lpstr>
      <vt:lpstr>Impact</vt:lpstr>
      <vt:lpstr>Lucida Calligraphy</vt:lpstr>
      <vt:lpstr>Trebuchet MS</vt:lpstr>
      <vt:lpstr>Vivaldi</vt:lpstr>
      <vt:lpstr>Wingdings</vt:lpstr>
      <vt:lpstr>Wingdings 3</vt:lpstr>
      <vt:lpstr>Facet</vt:lpstr>
      <vt:lpstr>THE BEVERLY HEIGHTS COMMUNITY LEAGUE PROUDLY PRESENTS</vt:lpstr>
      <vt:lpstr>PowerPoint Presentation</vt:lpstr>
      <vt:lpstr>Written, compiled &amp; Directed by</vt:lpstr>
      <vt:lpstr>PowerPoint Presentation</vt:lpstr>
      <vt:lpstr>Written, compiled &amp; Directed by</vt:lpstr>
      <vt:lpstr>“29 years ago I showed up at the hall.   They fed me, I stayed.  In those 29 years, I sat in a box as part of the band. I then got my paws extra dirty with writing and directing and scratched out 5 shows.   If the feline is mutual, I'm gonna stick around a bit longer!”  Taramay Curtis </vt:lpstr>
      <vt:lpstr>Written, compiled &amp; Directed by</vt:lpstr>
      <vt:lpstr>Ken joined the Beverly Heights Variety Show in 1977 and started performing at the age of 13 in the Peter &amp; Gabe Road Shows.  This show is Ken’s 12th as Co-Writer/ Director!  Ken was in the very first Castledowns VS and performed in the very last Wellington VS, as well as 4 years in the Klowchuk Days VS.</vt:lpstr>
      <vt:lpstr>FEATURING the ALL-STAR CAST: (in alphabetical order)</vt:lpstr>
      <vt:lpstr>“Miss Laura” </vt:lpstr>
      <vt:lpstr>Fae-Lynn Bochanesky</vt:lpstr>
      <vt:lpstr>Tristan Dee</vt:lpstr>
      <vt:lpstr>Cheryl “Dowhan”</vt:lpstr>
      <vt:lpstr>Corrie Gardner</vt:lpstr>
      <vt:lpstr>Simon Gushulak</vt:lpstr>
      <vt:lpstr>Chris Hill</vt:lpstr>
      <vt:lpstr>Quinn Hill</vt:lpstr>
      <vt:lpstr>Dave Kendrick</vt:lpstr>
      <vt:lpstr>Kathrine Morissette</vt:lpstr>
      <vt:lpstr>Angela Murdoch</vt:lpstr>
      <vt:lpstr>Eldon Niederhaus</vt:lpstr>
      <vt:lpstr>Tara “MoHo” Peterson</vt:lpstr>
      <vt:lpstr>Teena Pich Lantz</vt:lpstr>
      <vt:lpstr>Natasha  Pursky-Swityk</vt:lpstr>
      <vt:lpstr>Wayne Quackenbush</vt:lpstr>
      <vt:lpstr>Danielle “Dani” Smith</vt:lpstr>
      <vt:lpstr>Kathy “Kat” Stark</vt:lpstr>
      <vt:lpstr>Justin Webber</vt:lpstr>
      <vt:lpstr>Alyssa “Bee” Zaminer</vt:lpstr>
      <vt:lpstr>Introducing the incredibly talented Variety Show Band!</vt:lpstr>
      <vt:lpstr>Taramay Curtis Keyboards, Vocals</vt:lpstr>
      <vt:lpstr>Will Moellering Bass, Vocals</vt:lpstr>
      <vt:lpstr>Marcel Murdoch Guitar, Vocals</vt:lpstr>
      <vt:lpstr>Ken Pawluk Drums</vt:lpstr>
      <vt:lpstr>And now… a word from our sponsor!</vt:lpstr>
      <vt:lpstr>PLEASE CHECK YOUR COAT!</vt:lpstr>
      <vt:lpstr>And now… a word from our sponsor!</vt:lpstr>
      <vt:lpstr>HOUSE RULES…</vt:lpstr>
      <vt:lpstr>HOUSE RULES…</vt:lpstr>
      <vt:lpstr>HOUSE RULES…</vt:lpstr>
      <vt:lpstr>And now… a word from our sponsor!</vt:lpstr>
      <vt:lpstr>Just in case….  better safe than sorry!</vt:lpstr>
      <vt:lpstr>Please keep  table talk to a minimum, and laughter to a maximum!   Enjoy the show!</vt:lpstr>
      <vt:lpstr>And now… a word from our sponsor!</vt:lpstr>
      <vt:lpstr>Paulina’s Catering  2 Friday Nights only:  March 1 or March 8  </vt:lpstr>
      <vt:lpstr>And now… a word from our sponsor!</vt:lpstr>
      <vt:lpstr>BHVS CONCESSION</vt:lpstr>
      <vt:lpstr>And now… a word from our sponsor!</vt:lpstr>
      <vt:lpstr>FORGOT CASH?</vt:lpstr>
      <vt:lpstr>PowerPoint Presentation</vt:lpstr>
      <vt:lpstr>And now… a word from our sponsor!</vt:lpstr>
      <vt:lpstr>PowerPoint Presentation</vt:lpstr>
      <vt:lpstr>GET LUCKY TONIGHT!</vt:lpstr>
      <vt:lpstr>And now… a word from our sponsor!</vt:lpstr>
      <vt:lpstr>Get your bhvs Merch! Take home a piece of Variety Show History</vt:lpstr>
      <vt:lpstr>WE VALUE YOUR FEEDBACK!    FILL IN THE COMMENT CARD ON THE TABLE OR IN THE LOBBY!</vt:lpstr>
      <vt:lpstr>And now… a word from our sponsor!</vt:lpstr>
      <vt:lpstr>Did you know that the cast, crew, bartenders, floor staff, ticket and token sellers, set-up/clean-up crew and planning committee are all volunteers?   So many hours have gone into  bringing this fundraiser to life  over the past 53 years!   Thank you to past volunteers,  and those working tonight. </vt:lpstr>
      <vt:lpstr>PowerPoint Presentation</vt:lpstr>
      <vt:lpstr>PowerPoint Presentation</vt:lpstr>
      <vt:lpstr>PowerPoint Presentation</vt:lpstr>
      <vt:lpstr>2024 Variety Show Committee</vt:lpstr>
      <vt:lpstr>And now… a word from our sponsor!</vt:lpstr>
      <vt:lpstr>And now… a word from our sponsor!</vt:lpstr>
      <vt:lpstr>And now… a word from our sponsor!</vt:lpstr>
      <vt:lpstr>And now… a word from our sponsor!</vt:lpstr>
      <vt:lpstr>And now… a word from our sponsor!</vt:lpstr>
      <vt:lpstr>And now… a word from our sponsor!</vt:lpstr>
      <vt:lpstr>By supporting the Variety Show you are supporting…   …the Beverly Heights Community League programming for youth, adults and seniors.</vt:lpstr>
      <vt:lpstr>By supporting the Variety Show you are supporting…   …murals in the community</vt:lpstr>
      <vt:lpstr>By supporting the Variety Show you  are supporting…   …maintaining this  hall and the family centre for events, community gatherings, activities, and rentals.</vt:lpstr>
      <vt:lpstr>By supporting the Variety Show you are supporting…   …activities and programs  for community members like Yoga, Hip Hop, Coffee Drop In, Safety Forums, and Community League Day.</vt:lpstr>
      <vt:lpstr>YOU ARE VERY APPRECIATED!  Thank you for supporting the Beverly Heights Variety Show!</vt:lpstr>
      <vt:lpstr>Please support the incredible local businesses advertised here tonight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BEVERLY HEIGHTS COMMUNITY LEAGUE PROUDLY PRESENTS</dc:title>
  <dc:creator>Tracey Hirtle</dc:creator>
  <cp:lastModifiedBy>Tracey Hirtle</cp:lastModifiedBy>
  <cp:revision>82</cp:revision>
  <dcterms:created xsi:type="dcterms:W3CDTF">2023-02-07T02:12:31Z</dcterms:created>
  <dcterms:modified xsi:type="dcterms:W3CDTF">2024-02-21T15:19:45Z</dcterms:modified>
</cp:coreProperties>
</file>